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2" r:id="rId4"/>
    <p:sldId id="273" r:id="rId5"/>
    <p:sldId id="264" r:id="rId6"/>
    <p:sldId id="265" r:id="rId7"/>
    <p:sldId id="266" r:id="rId8"/>
    <p:sldId id="267" r:id="rId9"/>
    <p:sldId id="268" r:id="rId10"/>
    <p:sldId id="270" r:id="rId11"/>
    <p:sldId id="257" r:id="rId12"/>
    <p:sldId id="260" r:id="rId13"/>
    <p:sldId id="269" r:id="rId14"/>
    <p:sldId id="259" r:id="rId15"/>
    <p:sldId id="261" r:id="rId16"/>
    <p:sldId id="262" r:id="rId17"/>
    <p:sldId id="25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84165-D98D-462F-8321-4C1DCBD65B85}" type="datetimeFigureOut">
              <a:rPr lang="ru-RU" smtClean="0"/>
              <a:t>07.05.2018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4FFE90-9181-4989-9026-7C9C14DD680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136904" cy="2448272"/>
          </a:xfrm>
        </p:spPr>
        <p:txBody>
          <a:bodyPr>
            <a:noAutofit/>
          </a:bodyPr>
          <a:lstStyle/>
          <a:p>
            <a:r>
              <a:rPr lang="ru-RU" sz="4800" dirty="0" smtClean="0"/>
              <a:t>Дыхательная гимнастика </a:t>
            </a:r>
            <a:br>
              <a:rPr lang="ru-RU" sz="4800" dirty="0" smtClean="0"/>
            </a:br>
            <a:r>
              <a:rPr lang="ru-RU" sz="4800" dirty="0" smtClean="0"/>
              <a:t>как средство формирования просодической стороны речи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400800" cy="199107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МКДОУ д/с № 439</a:t>
            </a:r>
          </a:p>
          <a:p>
            <a:pPr algn="r"/>
            <a:r>
              <a:rPr lang="ru-RU" dirty="0" smtClean="0"/>
              <a:t>Усольцева Ирина Николаевна</a:t>
            </a:r>
          </a:p>
          <a:p>
            <a:pPr algn="r"/>
            <a:r>
              <a:rPr lang="ru-RU" sz="2200" dirty="0"/>
              <a:t>у</a:t>
            </a:r>
            <a:r>
              <a:rPr lang="ru-RU" sz="2200" dirty="0" smtClean="0"/>
              <a:t>читель-логопед </a:t>
            </a:r>
            <a:r>
              <a:rPr lang="en-US" sz="2200" dirty="0" smtClean="0"/>
              <a:t>I </a:t>
            </a:r>
            <a:r>
              <a:rPr lang="ru-RU" sz="2200" dirty="0" err="1" smtClean="0"/>
              <a:t>кв</a:t>
            </a:r>
            <a:r>
              <a:rPr lang="ru-RU" sz="2200" smtClean="0"/>
              <a:t> .</a:t>
            </a:r>
            <a:r>
              <a:rPr lang="ru-RU" sz="2200" dirty="0" err="1" smtClean="0"/>
              <a:t>кат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551761" cy="26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984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«Покатай карандаш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56176" y="2060848"/>
            <a:ext cx="2602632" cy="39512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Детям предлагается вдохнуть  через нос и выдохнуть через рот, </a:t>
            </a:r>
            <a:r>
              <a:rPr lang="ru-RU" sz="2800" dirty="0" smtClean="0"/>
              <a:t>прокатить по  </a:t>
            </a:r>
            <a:r>
              <a:rPr lang="ru-RU" sz="2800" dirty="0"/>
              <a:t>столу круглый карандаш.</a:t>
            </a:r>
          </a:p>
          <a:p>
            <a:endParaRPr lang="ru-RU" dirty="0"/>
          </a:p>
        </p:txBody>
      </p:sp>
      <p:pic>
        <p:nvPicPr>
          <p:cNvPr id="7" name="Объект 6" descr="F:\фото на конкурс\DSC00661.JPG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3296"/>
          <a:stretch/>
        </p:blipFill>
        <p:spPr bwMode="auto">
          <a:xfrm>
            <a:off x="323528" y="2132856"/>
            <a:ext cx="56166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6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/>
          <a:lstStyle/>
          <a:p>
            <a:pPr algn="ctr"/>
            <a:r>
              <a:rPr lang="ru-RU" dirty="0" smtClean="0"/>
              <a:t>«Подуй в свисток»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868144" y="2099819"/>
            <a:ext cx="281865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Вдохнуть носом. На одном длительном выдохе свистеть в свисток. Следить, </a:t>
            </a:r>
            <a:r>
              <a:rPr lang="ru-RU" sz="2800" dirty="0"/>
              <a:t>чтобы щеки не надувались.</a:t>
            </a:r>
          </a:p>
        </p:txBody>
      </p:sp>
      <p:pic>
        <p:nvPicPr>
          <p:cNvPr id="1026" name="Picture 2" descr="D:\Мама\2013-2014\МО фото\P10101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7" t="5798" r="2851"/>
          <a:stretch/>
        </p:blipFill>
        <p:spPr bwMode="auto">
          <a:xfrm>
            <a:off x="179512" y="2060846"/>
            <a:ext cx="5400600" cy="402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/>
          <a:lstStyle/>
          <a:p>
            <a:pPr algn="ctr"/>
            <a:r>
              <a:rPr lang="ru-RU" dirty="0" smtClean="0"/>
              <a:t>«Веснянка»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724128" y="2297681"/>
            <a:ext cx="2988840" cy="341436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dirty="0" smtClean="0"/>
              <a:t>Ребенок вдыхает </a:t>
            </a:r>
            <a:r>
              <a:rPr lang="ru-RU" sz="2800" dirty="0"/>
              <a:t>через нос и </a:t>
            </a:r>
            <a:r>
              <a:rPr lang="ru-RU" sz="2800" dirty="0" smtClean="0"/>
              <a:t>дует </a:t>
            </a:r>
            <a:r>
              <a:rPr lang="ru-RU" sz="2800" dirty="0"/>
              <a:t>на </a:t>
            </a:r>
            <a:r>
              <a:rPr lang="ru-RU" sz="2800" dirty="0" smtClean="0"/>
              <a:t>«макет,  с изображением «времени года», </a:t>
            </a:r>
            <a:r>
              <a:rPr lang="ru-RU" sz="2800" dirty="0"/>
              <a:t>плавно выдыхая через </a:t>
            </a:r>
            <a:r>
              <a:rPr lang="ru-RU" sz="2800" dirty="0" smtClean="0"/>
              <a:t>рот, изображая природные явления дождь, ветер и т.д.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5609013" cy="37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270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/>
          <a:lstStyle/>
          <a:p>
            <a:pPr algn="ctr"/>
            <a:r>
              <a:rPr lang="ru-RU" dirty="0" smtClean="0"/>
              <a:t>«Чудо-птица»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56176" y="2240767"/>
            <a:ext cx="2376265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Ребёнок </a:t>
            </a:r>
            <a:r>
              <a:rPr lang="ru-RU" sz="2800" dirty="0"/>
              <a:t>д</a:t>
            </a:r>
            <a:r>
              <a:rPr lang="ru-RU" sz="2800" dirty="0" smtClean="0"/>
              <a:t>лительно дует </a:t>
            </a:r>
            <a:r>
              <a:rPr lang="ru-RU" sz="2800" dirty="0"/>
              <a:t>на </a:t>
            </a:r>
            <a:r>
              <a:rPr lang="ru-RU" sz="2800" dirty="0" smtClean="0"/>
              <a:t> птицу и  птица оживает.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6542"/>
            <a:ext cx="5544616" cy="370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5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88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«Чудо свершиться»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796136" y="2204864"/>
            <a:ext cx="2890664" cy="3630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Ребенок держит открытку на уровне рта, на одном длительном выдохе дует на открытку. </a:t>
            </a:r>
            <a:r>
              <a:rPr lang="ru-RU" sz="2800" dirty="0"/>
              <a:t>Следить, чтобы щеки не надувались.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39326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3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035" y="548680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«Посвистим»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940152" y="2085748"/>
            <a:ext cx="2746648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На одном длительном выдохе произносить звук С-С-С, одновременно проводить пальчиком по пунктирной линии.</a:t>
            </a:r>
            <a:endParaRPr lang="ru-RU" sz="2800" dirty="0"/>
          </a:p>
        </p:txBody>
      </p:sp>
      <p:pic>
        <p:nvPicPr>
          <p:cNvPr id="5122" name="Picture 2" descr="D:\Мама\2013-2014\МО фото\P1010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6" b="6871"/>
          <a:stretch/>
        </p:blipFill>
        <p:spPr bwMode="auto">
          <a:xfrm>
            <a:off x="415035" y="1881073"/>
            <a:ext cx="5381101" cy="443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8892" y="6206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«Губы»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6084168" y="2204864"/>
            <a:ext cx="2664296" cy="427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Детям предлагается подуть в губы, набирая воздух через рот и медленно выдыхать в отверстие губ.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2132856"/>
            <a:ext cx="5609019" cy="37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0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«Первоцветы-крокусы»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6084168" y="2132856"/>
            <a:ext cx="288032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Ребенок </a:t>
            </a:r>
            <a:r>
              <a:rPr lang="ru-RU" sz="2800" dirty="0" smtClean="0"/>
              <a:t>нюхает букет цветов </a:t>
            </a:r>
            <a:r>
              <a:rPr lang="ru-RU" sz="2800" dirty="0"/>
              <a:t>и </a:t>
            </a:r>
            <a:r>
              <a:rPr lang="ru-RU" sz="2800" dirty="0" smtClean="0"/>
              <a:t>наслаждается ароматом, а потом выдыхает воздушную струю на цветы.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539325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166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305800" cy="1080120"/>
          </a:xfrm>
        </p:spPr>
        <p:txBody>
          <a:bodyPr/>
          <a:lstStyle/>
          <a:p>
            <a:pPr algn="ctr"/>
            <a:r>
              <a:rPr lang="ru-RU" b="1" dirty="0" smtClean="0"/>
              <a:t>СПАСИБО  ЗА  ВНИМАНИЕ!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" y="3861048"/>
            <a:ext cx="3516967" cy="242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6" y="306288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4563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Физиологическое </a:t>
            </a:r>
            <a:r>
              <a:rPr lang="ru-RU" sz="3600" dirty="0"/>
              <a:t>дыхание </a:t>
            </a:r>
            <a:r>
              <a:rPr lang="ru-RU" sz="3600" dirty="0" smtClean="0"/>
              <a:t>поддерживает </a:t>
            </a:r>
            <a:r>
              <a:rPr lang="ru-RU" sz="3600" dirty="0"/>
              <a:t>жизнь в организме </a:t>
            </a:r>
            <a:endParaRPr lang="ru-RU" sz="3600" dirty="0" smtClean="0"/>
          </a:p>
          <a:p>
            <a:r>
              <a:rPr lang="ru-RU" sz="3600" dirty="0"/>
              <a:t>Речевое </a:t>
            </a:r>
            <a:r>
              <a:rPr lang="ru-RU" sz="3600" dirty="0" smtClean="0"/>
              <a:t>дыхание участвует </a:t>
            </a:r>
            <a:r>
              <a:rPr lang="ru-RU" sz="3600" dirty="0"/>
              <a:t>в создании голосового звучания на равномерном выдохе</a:t>
            </a:r>
          </a:p>
        </p:txBody>
      </p:sp>
    </p:spTree>
    <p:extLst>
      <p:ext uri="{BB962C8B-B14F-4D97-AF65-F5344CB8AC3E}">
        <p14:creationId xmlns:p14="http://schemas.microsoft.com/office/powerpoint/2010/main" val="55146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проведению дыхательной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528392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Выполнять упражнения каждый </a:t>
            </a:r>
            <a:r>
              <a:rPr lang="ru-RU" sz="3600" dirty="0" smtClean="0"/>
              <a:t>день</a:t>
            </a:r>
            <a:endParaRPr lang="ru-RU" sz="3600" dirty="0"/>
          </a:p>
          <a:p>
            <a:pPr lvl="0"/>
            <a:r>
              <a:rPr lang="ru-RU" sz="3600" dirty="0"/>
              <a:t>В</a:t>
            </a:r>
            <a:r>
              <a:rPr lang="ru-RU" sz="3600" dirty="0" smtClean="0"/>
              <a:t> </a:t>
            </a:r>
            <a:r>
              <a:rPr lang="ru-RU" sz="3600" dirty="0"/>
              <a:t>хорошо проветренном </a:t>
            </a:r>
            <a:r>
              <a:rPr lang="ru-RU" sz="3600" dirty="0" smtClean="0"/>
              <a:t>помещении</a:t>
            </a:r>
            <a:endParaRPr lang="ru-RU" sz="3600" dirty="0"/>
          </a:p>
          <a:p>
            <a:pPr lvl="0"/>
            <a:r>
              <a:rPr lang="ru-RU" sz="3600" dirty="0"/>
              <a:t>Заниматься в </a:t>
            </a:r>
            <a:r>
              <a:rPr lang="ru-RU" sz="3600" dirty="0" smtClean="0"/>
              <a:t>свободной одежде</a:t>
            </a:r>
            <a:endParaRPr lang="ru-RU" sz="3600" dirty="0"/>
          </a:p>
          <a:p>
            <a:pPr lvl="0"/>
            <a:r>
              <a:rPr lang="ru-RU" sz="3600" dirty="0"/>
              <a:t>Дозировать количество и темп проведения </a:t>
            </a:r>
            <a:r>
              <a:rPr lang="ru-RU" sz="3600" dirty="0" smtClean="0"/>
              <a:t>упражнений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53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проведению дыхательной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456384"/>
          </a:xfrm>
        </p:spPr>
        <p:txBody>
          <a:bodyPr>
            <a:normAutofit/>
          </a:bodyPr>
          <a:lstStyle/>
          <a:p>
            <a:r>
              <a:rPr lang="ru-RU" sz="3600" dirty="0"/>
              <a:t>Вдох ртом и носом, выдох – ртом</a:t>
            </a:r>
          </a:p>
          <a:p>
            <a:pPr lvl="0"/>
            <a:r>
              <a:rPr lang="ru-RU" sz="3600" dirty="0" smtClean="0"/>
              <a:t>Вдох </a:t>
            </a:r>
            <a:r>
              <a:rPr lang="ru-RU" sz="3600" dirty="0"/>
              <a:t>– </a:t>
            </a:r>
            <a:r>
              <a:rPr lang="ru-RU" sz="3600" dirty="0" smtClean="0"/>
              <a:t>легко </a:t>
            </a:r>
            <a:r>
              <a:rPr lang="ru-RU" sz="3600" dirty="0"/>
              <a:t>и коротко, </a:t>
            </a:r>
            <a:r>
              <a:rPr lang="ru-RU" sz="3600" dirty="0" smtClean="0"/>
              <a:t>выдох </a:t>
            </a:r>
            <a:r>
              <a:rPr lang="ru-RU" sz="3600" dirty="0"/>
              <a:t>– </a:t>
            </a:r>
            <a:r>
              <a:rPr lang="ru-RU" sz="3600" dirty="0" smtClean="0"/>
              <a:t>длительно </a:t>
            </a:r>
            <a:r>
              <a:rPr lang="ru-RU" sz="3600" dirty="0"/>
              <a:t>и экономно.</a:t>
            </a:r>
          </a:p>
          <a:p>
            <a:pPr lvl="0"/>
            <a:r>
              <a:rPr lang="ru-RU" sz="3600" dirty="0"/>
              <a:t>Н</a:t>
            </a:r>
            <a:r>
              <a:rPr lang="ru-RU" sz="3600" dirty="0" smtClean="0"/>
              <a:t>е </a:t>
            </a:r>
            <a:r>
              <a:rPr lang="ru-RU" sz="3600" dirty="0"/>
              <a:t>напрягать мышцы в области шеи, рук, живота, </a:t>
            </a:r>
            <a:r>
              <a:rPr lang="ru-RU" sz="3600" dirty="0" smtClean="0"/>
              <a:t>груди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100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98080" cy="926976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dirty="0" smtClean="0"/>
              <a:t>«Горячий чай»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508104" y="1892322"/>
            <a:ext cx="3441576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Ребёнок держит шаблон  «Чашки с чаем». По </a:t>
            </a:r>
            <a:r>
              <a:rPr lang="ru-RU" sz="2800" dirty="0"/>
              <a:t>сигналу </a:t>
            </a:r>
            <a:r>
              <a:rPr lang="ru-RU" sz="2800" dirty="0" smtClean="0"/>
              <a:t>ребёнок </a:t>
            </a:r>
            <a:r>
              <a:rPr lang="ru-RU" sz="2800" dirty="0"/>
              <a:t>дует </a:t>
            </a:r>
            <a:r>
              <a:rPr lang="ru-RU" sz="2800" dirty="0" smtClean="0"/>
              <a:t>на чашку  не </a:t>
            </a:r>
            <a:r>
              <a:rPr lang="ru-RU" sz="2800" dirty="0"/>
              <a:t>оставляя воздуха в </a:t>
            </a:r>
            <a:r>
              <a:rPr lang="ru-RU" sz="2800" dirty="0" smtClean="0"/>
              <a:t>щеках. Исходящий воздух из рта поднимает верх воображаемый пар в виде салфетки.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132856"/>
            <a:ext cx="539326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92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«Чудо- дерево»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52120" y="2204864"/>
            <a:ext cx="3322712" cy="36004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По  сигналу </a:t>
            </a:r>
            <a:r>
              <a:rPr lang="ru-RU" sz="2800" dirty="0" smtClean="0"/>
              <a:t>ребенок плавно дует на «Чудо-дерево» так</a:t>
            </a:r>
            <a:r>
              <a:rPr lang="ru-RU" sz="2800" dirty="0"/>
              <a:t>, чтобы </a:t>
            </a:r>
            <a:r>
              <a:rPr lang="ru-RU" sz="2800" dirty="0" smtClean="0"/>
              <a:t>с дерева опадали снежинки, капли дождя, листья и т.д.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39327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0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10376"/>
          </a:xfrm>
        </p:spPr>
        <p:txBody>
          <a:bodyPr/>
          <a:lstStyle/>
          <a:p>
            <a:pPr algn="ctr"/>
            <a:r>
              <a:rPr lang="ru-RU" dirty="0" smtClean="0"/>
              <a:t>«Юный музыкант»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96136" y="1916832"/>
            <a:ext cx="3024336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Детям предлагается подуть в дудочку, </a:t>
            </a:r>
            <a:r>
              <a:rPr lang="ru-RU" sz="2800" dirty="0" smtClean="0"/>
              <a:t>свистульки, губную гармонь набирая </a:t>
            </a:r>
            <a:r>
              <a:rPr lang="ru-RU" sz="2800" dirty="0"/>
              <a:t>воздух через рот и медленно выдыхая его через рот в отверстие  дудочки.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3835"/>
            <a:ext cx="5544616" cy="370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pPr algn="ctr"/>
            <a:r>
              <a:rPr lang="ru-RU" dirty="0"/>
              <a:t>«Метелица»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36096" y="1700808"/>
            <a:ext cx="353873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Предлагается вставить  трубочку в коробочку с пенопластовыми шариками</a:t>
            </a:r>
          </a:p>
          <a:p>
            <a:pPr marL="0" indent="0">
              <a:buNone/>
            </a:pPr>
            <a:r>
              <a:rPr lang="ru-RU" sz="2800" dirty="0" smtClean="0"/>
              <a:t>Детям </a:t>
            </a:r>
            <a:r>
              <a:rPr lang="ru-RU" sz="2800" dirty="0"/>
              <a:t>предлагается длительно подуть на них по сигналу «Метель началась»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539326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19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Аэробол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92080" y="1988840"/>
            <a:ext cx="350359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Ребёнку </a:t>
            </a:r>
            <a:r>
              <a:rPr lang="ru-RU" sz="2800" dirty="0"/>
              <a:t>предлагается вставить трубочку загнутым концом в воронку</a:t>
            </a:r>
            <a:r>
              <a:rPr lang="ru-RU" sz="2800" dirty="0" smtClean="0"/>
              <a:t>, положить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неё шарик и подуть в трубочку. Шарик  плавно поднимается вверх.</a:t>
            </a:r>
          </a:p>
        </p:txBody>
      </p:sp>
      <p:pic>
        <p:nvPicPr>
          <p:cNvPr id="7" name="Объект 6" descr="F:\фото на конкурс\DSC00645.JPG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130" t="3008" r="1261" b="-18490"/>
          <a:stretch/>
        </p:blipFill>
        <p:spPr bwMode="auto">
          <a:xfrm>
            <a:off x="179512" y="1700808"/>
            <a:ext cx="475252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4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409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Дыхательная гимнастика  как средство формирования просодической стороны речи</vt:lpstr>
      <vt:lpstr>Дыхание </vt:lpstr>
      <vt:lpstr>Требования к проведению дыхательной гимнастики</vt:lpstr>
      <vt:lpstr>Требования к проведению дыхательной гимнастики</vt:lpstr>
      <vt:lpstr> «Горячий чай»</vt:lpstr>
      <vt:lpstr>«Чудо- дерево»</vt:lpstr>
      <vt:lpstr>«Юный музыкант»</vt:lpstr>
      <vt:lpstr>«Метелица» </vt:lpstr>
      <vt:lpstr>«Аэробол»</vt:lpstr>
      <vt:lpstr>«Покатай карандаш»</vt:lpstr>
      <vt:lpstr>«Подуй в свисток»</vt:lpstr>
      <vt:lpstr>«Веснянка»</vt:lpstr>
      <vt:lpstr>«Чудо-птица»</vt:lpstr>
      <vt:lpstr>«Чудо свершиться»</vt:lpstr>
      <vt:lpstr>«Посвистим»</vt:lpstr>
      <vt:lpstr>«Губы»</vt:lpstr>
      <vt:lpstr>«Первоцветы-крокусы»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2014-03-17T03:01:26Z</dcterms:created>
  <dcterms:modified xsi:type="dcterms:W3CDTF">2018-05-07T08:41:31Z</dcterms:modified>
</cp:coreProperties>
</file>