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0" r:id="rId4"/>
    <p:sldId id="258" r:id="rId5"/>
    <p:sldId id="272" r:id="rId6"/>
    <p:sldId id="274" r:id="rId7"/>
    <p:sldId id="275" r:id="rId8"/>
    <p:sldId id="276" r:id="rId9"/>
    <p:sldId id="262" r:id="rId10"/>
    <p:sldId id="263" r:id="rId11"/>
    <p:sldId id="264" r:id="rId12"/>
    <p:sldId id="265" r:id="rId13"/>
    <p:sldId id="266" r:id="rId14"/>
    <p:sldId id="270" r:id="rId15"/>
    <p:sldId id="267" r:id="rId16"/>
    <p:sldId id="268" r:id="rId17"/>
    <p:sldId id="271" r:id="rId18"/>
    <p:sldId id="277" r:id="rId19"/>
    <p:sldId id="269" r:id="rId20"/>
    <p:sldId id="273" r:id="rId21"/>
    <p:sldId id="25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FF"/>
    <a:srgbClr val="FF0000"/>
    <a:srgbClr val="FFFF00"/>
    <a:srgbClr val="CC9900"/>
    <a:srgbClr val="663300"/>
    <a:srgbClr val="996633"/>
    <a:srgbClr val="00CC99"/>
    <a:srgbClr val="33CC33"/>
    <a:srgbClr val="B07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3935" autoAdjust="0"/>
  </p:normalViewPr>
  <p:slideViewPr>
    <p:cSldViewPr>
      <p:cViewPr varScale="1">
        <p:scale>
          <a:sx n="53" d="100"/>
          <a:sy n="53" d="100"/>
        </p:scale>
        <p:origin x="-1620" y="-102"/>
      </p:cViewPr>
      <p:guideLst>
        <p:guide orient="horz" pos="2160"/>
        <p:guide pos="2880"/>
      </p:guideLst>
    </p:cSldViewPr>
  </p:slideViewPr>
  <p:outlineViewPr>
    <p:cViewPr>
      <p:scale>
        <a:sx n="33" d="100"/>
        <a:sy n="33" d="100"/>
      </p:scale>
      <p:origin x="18" y="8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705E2-3047-48C3-AD91-73C18550F3EA}" type="datetimeFigureOut">
              <a:rPr lang="ru-RU" smtClean="0"/>
              <a:pPr/>
              <a:t>11.05.2018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72E4D-C591-4748-B785-2354C4392CCA}" type="slidenum">
              <a:rPr lang="ru-RU" smtClean="0"/>
              <a:pPr/>
              <a:t>‹#›</a:t>
            </a:fld>
            <a:endParaRPr lang="ru-RU"/>
          </a:p>
        </p:txBody>
      </p:sp>
    </p:spTree>
    <p:extLst>
      <p:ext uri="{BB962C8B-B14F-4D97-AF65-F5344CB8AC3E}">
        <p14:creationId xmlns:p14="http://schemas.microsoft.com/office/powerpoint/2010/main" val="208035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a:t>
            </a:fld>
            <a:endParaRPr lang="ru-RU"/>
          </a:p>
        </p:txBody>
      </p:sp>
    </p:spTree>
    <p:extLst>
      <p:ext uri="{BB962C8B-B14F-4D97-AF65-F5344CB8AC3E}">
        <p14:creationId xmlns:p14="http://schemas.microsoft.com/office/powerpoint/2010/main" val="362116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Игры с прищепками</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a:t>
            </a:r>
            <a:r>
              <a:rPr lang="ru-RU" sz="1200" kern="1200" dirty="0" smtClean="0">
                <a:solidFill>
                  <a:schemeClr val="tx1"/>
                </a:solidFill>
                <a:latin typeface="+mn-lt"/>
                <a:ea typeface="+mn-ea"/>
                <a:cs typeface="+mn-cs"/>
              </a:rPr>
              <a:t>. Прекрасным орудием для развития пальцев и кисти рук является обычная хозяйственная прищепка. Их можно использовать как для закрепления навыка открывания прищепки – прикрепляя прищепки к любым предметам: тарелки, картонки, картинки (добавление недостающих деталей). Так и для проведения </a:t>
            </a:r>
            <a:r>
              <a:rPr lang="ru-RU" sz="1200" kern="1200" dirty="0" err="1" smtClean="0">
                <a:solidFill>
                  <a:schemeClr val="tx1"/>
                </a:solidFill>
                <a:latin typeface="+mn-lt"/>
                <a:ea typeface="+mn-ea"/>
                <a:cs typeface="+mn-cs"/>
              </a:rPr>
              <a:t>самомассажа</a:t>
            </a:r>
            <a:r>
              <a:rPr lang="ru-RU" sz="1200" kern="1200" dirty="0" smtClean="0">
                <a:solidFill>
                  <a:schemeClr val="tx1"/>
                </a:solidFill>
                <a:latin typeface="+mn-lt"/>
                <a:ea typeface="+mn-ea"/>
                <a:cs typeface="+mn-cs"/>
              </a:rPr>
              <a:t> подушечек пальцев.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10</a:t>
            </a:fld>
            <a:endParaRPr lang="ru-RU"/>
          </a:p>
        </p:txBody>
      </p:sp>
    </p:spTree>
    <p:extLst>
      <p:ext uri="{BB962C8B-B14F-4D97-AF65-F5344CB8AC3E}">
        <p14:creationId xmlns:p14="http://schemas.microsoft.com/office/powerpoint/2010/main" val="535493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Игра «Заплети косичку»</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Банка из-под новогоднего подарка. С одной стороны оформлена как лицо девочки, а с другой стороны вставлены разноцветные шнурки «волосы».</a:t>
            </a:r>
          </a:p>
          <a:p>
            <a:r>
              <a:rPr lang="ru-RU" sz="1200" b="1" i="1" kern="1200" dirty="0" smtClean="0">
                <a:solidFill>
                  <a:schemeClr val="tx1"/>
                </a:solidFill>
                <a:latin typeface="+mn-lt"/>
                <a:ea typeface="+mn-ea"/>
                <a:cs typeface="+mn-cs"/>
              </a:rPr>
              <a:t>Игра «Кто быстрее наденет </a:t>
            </a:r>
            <a:r>
              <a:rPr lang="ru-RU" sz="1200" b="1" i="1" kern="1200" dirty="0" err="1" smtClean="0">
                <a:solidFill>
                  <a:schemeClr val="tx1"/>
                </a:solidFill>
                <a:latin typeface="+mn-lt"/>
                <a:ea typeface="+mn-ea"/>
                <a:cs typeface="+mn-cs"/>
              </a:rPr>
              <a:t>резиночки</a:t>
            </a:r>
            <a:r>
              <a:rPr lang="ru-RU" sz="1200" b="1" i="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Медицинские шпателя покрашены акриловой краской (она не красится, не мажется и можно обрабатывать) и наборы </a:t>
            </a:r>
            <a:r>
              <a:rPr lang="ru-RU" sz="1200" kern="1200" dirty="0" err="1" smtClean="0">
                <a:solidFill>
                  <a:schemeClr val="tx1"/>
                </a:solidFill>
                <a:latin typeface="+mn-lt"/>
                <a:ea typeface="+mn-ea"/>
                <a:cs typeface="+mn-cs"/>
              </a:rPr>
              <a:t>резиночек</a:t>
            </a:r>
            <a:r>
              <a:rPr lang="ru-RU" sz="1200" kern="1200" dirty="0" smtClean="0">
                <a:solidFill>
                  <a:schemeClr val="tx1"/>
                </a:solidFill>
                <a:latin typeface="+mn-lt"/>
                <a:ea typeface="+mn-ea"/>
                <a:cs typeface="+mn-cs"/>
              </a:rPr>
              <a:t> по цвету. Играем наперегонки кто быстрее наденет все </a:t>
            </a:r>
            <a:r>
              <a:rPr lang="ru-RU" sz="1200" kern="1200" dirty="0" err="1" smtClean="0">
                <a:solidFill>
                  <a:schemeClr val="tx1"/>
                </a:solidFill>
                <a:latin typeface="+mn-lt"/>
                <a:ea typeface="+mn-ea"/>
                <a:cs typeface="+mn-cs"/>
              </a:rPr>
              <a:t>резиночки</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11</a:t>
            </a:fld>
            <a:endParaRPr lang="ru-RU"/>
          </a:p>
        </p:txBody>
      </p:sp>
    </p:spTree>
    <p:extLst>
      <p:ext uri="{BB962C8B-B14F-4D97-AF65-F5344CB8AC3E}">
        <p14:creationId xmlns:p14="http://schemas.microsoft.com/office/powerpoint/2010/main" val="279898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Игра «Собери бусы»</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Эта игра служит не только для развития мелкой моторики, но и для </a:t>
            </a:r>
            <a:r>
              <a:rPr lang="ru-RU" sz="1200" kern="1200" dirty="0" smtClean="0">
                <a:solidFill>
                  <a:schemeClr val="tx1"/>
                </a:solidFill>
                <a:latin typeface="+mn-lt"/>
                <a:ea typeface="+mn-ea"/>
                <a:cs typeface="+mn-cs"/>
              </a:rPr>
              <a:t>развитие памяти, внимания, а также можно использовать для формирования звукового анализа.</a:t>
            </a: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Косточки от старых счёт покрашены в разные цвета и разноцветные шнурки. </a:t>
            </a:r>
          </a:p>
          <a:p>
            <a:r>
              <a:rPr lang="ru-RU" sz="1200" kern="1200" dirty="0" smtClean="0">
                <a:solidFill>
                  <a:schemeClr val="tx1"/>
                </a:solidFill>
                <a:latin typeface="+mn-lt"/>
                <a:ea typeface="+mn-ea"/>
                <a:cs typeface="+mn-cs"/>
              </a:rPr>
              <a:t>Предлагаю детям собрать в определённом  порядке по цветам. Для усложнения выкладываю на доске цветные фишки в определённом порядке, дети должны запомнить, как расположены фишки, я закрываю листом бумаги фишки и дети по памяти должны собрать у себя на шнурке в таком же порядке косточки. На индивидуальных занятиях использую для развития звукового анализа.</a:t>
            </a:r>
          </a:p>
          <a:p>
            <a:r>
              <a:rPr lang="ru-RU" sz="1200" b="1" i="1" kern="1200" dirty="0" smtClean="0">
                <a:solidFill>
                  <a:schemeClr val="tx1"/>
                </a:solidFill>
                <a:latin typeface="+mn-lt"/>
                <a:ea typeface="+mn-ea"/>
                <a:cs typeface="+mn-cs"/>
              </a:rPr>
              <a:t>Игра «Лабиринт»</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Из ткани сшит лабиринт. Внутри лабиринта бусинки  разных размеров. Необходимо прогнать все бусинки по одной от начала до конца лабиринта (от одной пуговицы до другой).</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12</a:t>
            </a:fld>
            <a:endParaRPr lang="ru-RU"/>
          </a:p>
        </p:txBody>
      </p:sp>
    </p:spTree>
    <p:extLst>
      <p:ext uri="{BB962C8B-B14F-4D97-AF65-F5344CB8AC3E}">
        <p14:creationId xmlns:p14="http://schemas.microsoft.com/office/powerpoint/2010/main" val="1656252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«Улитка»</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Улитка сшита родительницей, она же работает воспитателем в нашем детском саду. Служит для застёгивания и расстёгивания пуговиц.</a:t>
            </a:r>
          </a:p>
          <a:p>
            <a:r>
              <a:rPr lang="ru-RU" sz="1200" b="1" i="1" kern="1200" dirty="0" smtClean="0">
                <a:solidFill>
                  <a:schemeClr val="tx1"/>
                </a:solidFill>
                <a:latin typeface="+mn-lt"/>
                <a:ea typeface="+mn-ea"/>
                <a:cs typeface="+mn-cs"/>
              </a:rPr>
              <a:t>«Собери квадрат»</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Цель: </a:t>
            </a:r>
            <a:r>
              <a:rPr lang="ru-RU" sz="1200" kern="1200" dirty="0" smtClean="0">
                <a:solidFill>
                  <a:schemeClr val="tx1"/>
                </a:solidFill>
                <a:latin typeface="+mn-lt"/>
                <a:ea typeface="+mn-ea"/>
                <a:cs typeface="+mn-cs"/>
              </a:rPr>
              <a:t>развитие мелкой моторики и логического мышления.</a:t>
            </a: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Игра по типу ТАНГРАМ. На картоне нарисована схема, а фигуры сшиты из ткани.</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13</a:t>
            </a:fld>
            <a:endParaRPr lang="ru-RU"/>
          </a:p>
        </p:txBody>
      </p:sp>
    </p:spTree>
    <p:extLst>
      <p:ext uri="{BB962C8B-B14F-4D97-AF65-F5344CB8AC3E}">
        <p14:creationId xmlns:p14="http://schemas.microsoft.com/office/powerpoint/2010/main" val="3928803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Рисование и письмо по манной крупе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Эта игра может также служить  для развития зрительно-моторной координации и профилактики оптической </a:t>
            </a:r>
            <a:r>
              <a:rPr lang="ru-RU" sz="1200" kern="1200" dirty="0" err="1" smtClean="0">
                <a:solidFill>
                  <a:schemeClr val="tx1"/>
                </a:solidFill>
                <a:latin typeface="+mn-lt"/>
                <a:ea typeface="+mn-ea"/>
                <a:cs typeface="+mn-cs"/>
              </a:rPr>
              <a:t>дисграфии</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Например: </a:t>
            </a:r>
            <a:r>
              <a:rPr lang="ru-RU" sz="1200" i="1" kern="1200" dirty="0" smtClean="0">
                <a:solidFill>
                  <a:schemeClr val="tx1"/>
                </a:solidFill>
                <a:latin typeface="+mn-lt"/>
                <a:ea typeface="+mn-ea"/>
                <a:cs typeface="+mn-cs"/>
              </a:rPr>
              <a:t>Нарисуй тропинку</a:t>
            </a:r>
            <a:r>
              <a:rPr lang="ru-RU" sz="1200" kern="1200" dirty="0" smtClean="0">
                <a:solidFill>
                  <a:schemeClr val="tx1"/>
                </a:solidFill>
                <a:latin typeface="+mn-lt"/>
                <a:ea typeface="+mn-ea"/>
                <a:cs typeface="+mn-cs"/>
              </a:rPr>
              <a:t>. (отрабатывать навык движения руки слева направо),  </a:t>
            </a:r>
            <a:r>
              <a:rPr lang="ru-RU" sz="1200" i="1" kern="1200" dirty="0" smtClean="0">
                <a:solidFill>
                  <a:schemeClr val="tx1"/>
                </a:solidFill>
                <a:latin typeface="+mn-lt"/>
                <a:ea typeface="+mn-ea"/>
                <a:cs typeface="+mn-cs"/>
              </a:rPr>
              <a:t>Срисуй грибочек (</a:t>
            </a:r>
            <a:r>
              <a:rPr lang="ru-RU" sz="1200" kern="1200" dirty="0" smtClean="0">
                <a:solidFill>
                  <a:schemeClr val="tx1"/>
                </a:solidFill>
                <a:latin typeface="+mn-lt"/>
                <a:ea typeface="+mn-ea"/>
                <a:cs typeface="+mn-cs"/>
              </a:rPr>
              <a:t>развивать умение копировать рисунок по образцу),  </a:t>
            </a:r>
            <a:r>
              <a:rPr lang="ru-RU" sz="1200" i="1" kern="1200" dirty="0" smtClean="0">
                <a:solidFill>
                  <a:schemeClr val="tx1"/>
                </a:solidFill>
                <a:latin typeface="+mn-lt"/>
                <a:ea typeface="+mn-ea"/>
                <a:cs typeface="+mn-cs"/>
              </a:rPr>
              <a:t>Нарисуй вторую половину (</a:t>
            </a:r>
            <a:r>
              <a:rPr lang="ru-RU" sz="1200" kern="1200" dirty="0" smtClean="0">
                <a:solidFill>
                  <a:schemeClr val="tx1"/>
                </a:solidFill>
                <a:latin typeface="+mn-lt"/>
                <a:ea typeface="+mn-ea"/>
                <a:cs typeface="+mn-cs"/>
              </a:rPr>
              <a:t> развивать зрительно – моторные координации), </a:t>
            </a:r>
            <a:r>
              <a:rPr lang="ru-RU" sz="1200" i="1" kern="1200" dirty="0" smtClean="0">
                <a:solidFill>
                  <a:schemeClr val="tx1"/>
                </a:solidFill>
                <a:latin typeface="+mn-lt"/>
                <a:ea typeface="+mn-ea"/>
                <a:cs typeface="+mn-cs"/>
              </a:rPr>
              <a:t>Среди нескольких картинок найди слово, в котором есть звук М. Напиши первую букву (</a:t>
            </a:r>
            <a:r>
              <a:rPr lang="ru-RU" sz="1200" kern="1200" dirty="0" smtClean="0">
                <a:solidFill>
                  <a:schemeClr val="tx1"/>
                </a:solidFill>
                <a:latin typeface="+mn-lt"/>
                <a:ea typeface="+mn-ea"/>
                <a:cs typeface="+mn-cs"/>
              </a:rPr>
              <a:t>развивать звуковой анализ, закреплять умение написания печатных букв).</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14</a:t>
            </a:fld>
            <a:endParaRPr lang="ru-RU"/>
          </a:p>
        </p:txBody>
      </p:sp>
    </p:spTree>
    <p:extLst>
      <p:ext uri="{BB962C8B-B14F-4D97-AF65-F5344CB8AC3E}">
        <p14:creationId xmlns:p14="http://schemas.microsoft.com/office/powerpoint/2010/main" val="373731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«Артикуляционные кубики»</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Ребёнок бросает  кубик и выполняет то упражнение, которое выпало на верхней грани куба. Такое задание используется, когда упражнение для развития артикуляции хорошо знакомы детям. Если же выпадает несколько раз одно упражнение, то дальше можно предложить выполнить те упражнения, которые ещё не повторялись. </a:t>
            </a:r>
          </a:p>
          <a:p>
            <a:r>
              <a:rPr lang="ru-RU" sz="1200" b="1" i="1" kern="1200" dirty="0" smtClean="0">
                <a:solidFill>
                  <a:schemeClr val="tx1"/>
                </a:solidFill>
                <a:latin typeface="+mn-lt"/>
                <a:ea typeface="+mn-ea"/>
                <a:cs typeface="+mn-cs"/>
              </a:rPr>
              <a:t>«Артикуляционные крышечки»</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Ребенок прищепкой достает крышечку с картинкой и выполняет соответствующее упражнение. Тем самым у ребёнка развивается артикуляционный аппарат и мелкая моторика пальцев рук.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15</a:t>
            </a:fld>
            <a:endParaRPr lang="ru-RU"/>
          </a:p>
        </p:txBody>
      </p:sp>
    </p:spTree>
    <p:extLst>
      <p:ext uri="{BB962C8B-B14F-4D97-AF65-F5344CB8AC3E}">
        <p14:creationId xmlns:p14="http://schemas.microsoft.com/office/powerpoint/2010/main" val="316236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Игра:  «Раздуй горошинки»</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На дне одноразовой сделать кармашек, вставить в него картинку, насыпать горох. Задача ребенка – раздуть горох с середины тарелки </a:t>
            </a:r>
          </a:p>
          <a:p>
            <a:r>
              <a:rPr lang="ru-RU" sz="1200" b="1" i="1" kern="1200" dirty="0" smtClean="0">
                <a:solidFill>
                  <a:schemeClr val="tx1"/>
                </a:solidFill>
                <a:latin typeface="+mn-lt"/>
                <a:ea typeface="+mn-ea"/>
                <a:cs typeface="+mn-cs"/>
              </a:rPr>
              <a:t>Игра: «Метелица»</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В пластиковом</a:t>
            </a:r>
            <a:r>
              <a:rPr lang="ru-RU" sz="1200" kern="1200" baseline="0" dirty="0" smtClean="0">
                <a:solidFill>
                  <a:schemeClr val="tx1"/>
                </a:solidFill>
                <a:latin typeface="+mn-lt"/>
                <a:ea typeface="+mn-ea"/>
                <a:cs typeface="+mn-cs"/>
              </a:rPr>
              <a:t> контейнере </a:t>
            </a:r>
            <a:r>
              <a:rPr lang="ru-RU" sz="1200" kern="1200" dirty="0" smtClean="0">
                <a:solidFill>
                  <a:schemeClr val="tx1"/>
                </a:solidFill>
                <a:latin typeface="+mn-lt"/>
                <a:ea typeface="+mn-ea"/>
                <a:cs typeface="+mn-cs"/>
              </a:rPr>
              <a:t>проделывают дырочку. Внутрь насыпают мелко нарезанную цветную бумагу, фольгу, конфетти, пенопласт. В отверстие в пробке вставляется дыхательная трубка. Ребенок дует в трубку, вставленную в</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контейнер индивидуальную для каждого ребенка. Диаметр шариков должен быть больше диаметра трубочки.</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16</a:t>
            </a:fld>
            <a:endParaRPr lang="ru-RU"/>
          </a:p>
        </p:txBody>
      </p:sp>
    </p:spTree>
    <p:extLst>
      <p:ext uri="{BB962C8B-B14F-4D97-AF65-F5344CB8AC3E}">
        <p14:creationId xmlns:p14="http://schemas.microsoft.com/office/powerpoint/2010/main" val="300796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Волшебные открытки</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двойные открытки, внутри обклеены белой бумагой, вверху на одной стороне приклеена салфетка, разрезанная на полоски, под салфеткой наклеены различные картинки. Служит также для развития лексико-грамматического строя речи.</a:t>
            </a:r>
          </a:p>
          <a:p>
            <a:r>
              <a:rPr lang="ru-RU" sz="1200" b="1" i="1" kern="1200" dirty="0" smtClean="0">
                <a:solidFill>
                  <a:schemeClr val="tx1"/>
                </a:solidFill>
                <a:latin typeface="+mn-lt"/>
                <a:ea typeface="+mn-ea"/>
                <a:cs typeface="+mn-cs"/>
              </a:rPr>
              <a:t>«Султанчики»</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Сделаны из трубочек для коктейля и цветных подарочных ленточек.</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17</a:t>
            </a:fld>
            <a:endParaRPr lang="ru-RU"/>
          </a:p>
        </p:txBody>
      </p:sp>
    </p:spTree>
    <p:extLst>
      <p:ext uri="{BB962C8B-B14F-4D97-AF65-F5344CB8AC3E}">
        <p14:creationId xmlns:p14="http://schemas.microsoft.com/office/powerpoint/2010/main" val="209359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ru-RU" sz="1200" dirty="0" smtClean="0"/>
              <a:t>Детям предлагается вдохнуть  через нос и выдохнуть через рот, прокатить по  столу круглый карандаш.</a:t>
            </a:r>
            <a:endParaRPr lang="ru-RU" sz="1200"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18</a:t>
            </a:fld>
            <a:endParaRPr lang="ru-RU"/>
          </a:p>
        </p:txBody>
      </p:sp>
    </p:spTree>
    <p:extLst>
      <p:ext uri="{BB962C8B-B14F-4D97-AF65-F5344CB8AC3E}">
        <p14:creationId xmlns:p14="http://schemas.microsoft.com/office/powerpoint/2010/main" val="230507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«Бесконечные открытки» </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пособия изготовлены по типу бесконечной открытки. </a:t>
            </a:r>
          </a:p>
          <a:p>
            <a:r>
              <a:rPr lang="ru-RU" sz="1200" b="1" i="1" kern="1200" dirty="0" smtClean="0">
                <a:solidFill>
                  <a:schemeClr val="tx1"/>
                </a:solidFill>
                <a:latin typeface="+mn-lt"/>
                <a:ea typeface="+mn-ea"/>
                <a:cs typeface="+mn-cs"/>
              </a:rPr>
              <a:t>«Волшебная чаша»</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a:t>
            </a:r>
            <a:r>
              <a:rPr lang="ru-RU" sz="1200" kern="1200" dirty="0" smtClean="0">
                <a:solidFill>
                  <a:schemeClr val="tx1"/>
                </a:solidFill>
                <a:latin typeface="+mn-lt"/>
                <a:ea typeface="+mn-ea"/>
                <a:cs typeface="+mn-cs"/>
              </a:rPr>
              <a:t> Логопед называет предметы с определенным звуком и показывает их. Затем кладет в чашу. После этого предлагает ребенку</a:t>
            </a:r>
            <a:r>
              <a:rPr lang="ru-RU" sz="1200" kern="1200" baseline="0" dirty="0" smtClean="0">
                <a:solidFill>
                  <a:schemeClr val="tx1"/>
                </a:solidFill>
                <a:latin typeface="+mn-lt"/>
                <a:ea typeface="+mn-ea"/>
                <a:cs typeface="+mn-cs"/>
              </a:rPr>
              <a:t> составить слог (обратный или прямой)</a:t>
            </a:r>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19</a:t>
            </a:fld>
            <a:endParaRPr lang="ru-RU"/>
          </a:p>
        </p:txBody>
      </p:sp>
    </p:spTree>
    <p:extLst>
      <p:ext uri="{BB962C8B-B14F-4D97-AF65-F5344CB8AC3E}">
        <p14:creationId xmlns:p14="http://schemas.microsoft.com/office/powerpoint/2010/main" val="267172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система дошкольного образования проживает период серьезного обновления: новые формы финансирования, новая система оплаты труда, новые ФГОС дошкольного образования, профессиональный стандарт педагога всё это волнует сообщество дошкольных педагогов. Изменились программы, формы организации образовательной деятельности, существенно изменилась </a:t>
            </a:r>
            <a:r>
              <a:rPr lang="ru-RU" sz="1200" kern="1200" dirty="0" err="1" smtClean="0">
                <a:solidFill>
                  <a:schemeClr val="tx1"/>
                </a:solidFill>
                <a:latin typeface="+mn-lt"/>
                <a:ea typeface="+mn-ea"/>
                <a:cs typeface="+mn-cs"/>
              </a:rPr>
              <a:t>социокультурная</a:t>
            </a:r>
            <a:r>
              <a:rPr lang="ru-RU" sz="1200" kern="1200" dirty="0" smtClean="0">
                <a:solidFill>
                  <a:schemeClr val="tx1"/>
                </a:solidFill>
                <a:latin typeface="+mn-lt"/>
                <a:ea typeface="+mn-ea"/>
                <a:cs typeface="+mn-cs"/>
              </a:rPr>
              <a:t> среда, в которой растут современные дети. Меняется всё, и сам ребенок, неизменным остается одно предметно-развивающая среда в ДОУ. Мы живем в век стремительного развития информационных технологий, которые вносят свои коррективы даже в такие традиционные сферы, как детская игра и игрушка, а значит и соответственно в предметно-развивающую среду.</a:t>
            </a:r>
          </a:p>
          <a:p>
            <a:endParaRPr lang="ru-RU" dirty="0" smtClean="0"/>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2</a:t>
            </a:fld>
            <a:endParaRPr lang="ru-RU"/>
          </a:p>
        </p:txBody>
      </p:sp>
    </p:spTree>
    <p:extLst>
      <p:ext uri="{BB962C8B-B14F-4D97-AF65-F5344CB8AC3E}">
        <p14:creationId xmlns:p14="http://schemas.microsoft.com/office/powerpoint/2010/main" val="3560723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Пособие изготовлено из </a:t>
            </a:r>
            <a:r>
              <a:rPr lang="ru-RU" sz="1200" kern="1200" dirty="0" err="1" smtClean="0">
                <a:solidFill>
                  <a:schemeClr val="tx1"/>
                </a:solidFill>
                <a:latin typeface="+mn-lt"/>
                <a:ea typeface="+mn-ea"/>
                <a:cs typeface="+mn-cs"/>
              </a:rPr>
              <a:t>досточки</a:t>
            </a:r>
            <a:r>
              <a:rPr lang="ru-RU" sz="1200" kern="1200" dirty="0" smtClean="0">
                <a:solidFill>
                  <a:schemeClr val="tx1"/>
                </a:solidFill>
                <a:latin typeface="+mn-lt"/>
                <a:ea typeface="+mn-ea"/>
                <a:cs typeface="+mn-cs"/>
              </a:rPr>
              <a:t>, на</a:t>
            </a:r>
            <a:r>
              <a:rPr lang="ru-RU" sz="1200" kern="1200" baseline="0" dirty="0" smtClean="0">
                <a:solidFill>
                  <a:schemeClr val="tx1"/>
                </a:solidFill>
                <a:latin typeface="+mn-lt"/>
                <a:ea typeface="+mn-ea"/>
                <a:cs typeface="+mn-cs"/>
              </a:rPr>
              <a:t> ней натянуты полоски из лески на эти полоски ребёнок выкладывает </a:t>
            </a:r>
            <a:r>
              <a:rPr lang="ru-RU" sz="1200" kern="1200" baseline="0" err="1" smtClean="0">
                <a:solidFill>
                  <a:schemeClr val="tx1"/>
                </a:solidFill>
                <a:latin typeface="+mn-lt"/>
                <a:ea typeface="+mn-ea"/>
                <a:cs typeface="+mn-cs"/>
              </a:rPr>
              <a:t>слоги</a:t>
            </a:r>
            <a:r>
              <a:rPr lang="ru-RU" sz="1200" kern="1200" baseline="0" smtClean="0">
                <a:solidFill>
                  <a:schemeClr val="tx1"/>
                </a:solidFill>
                <a:latin typeface="+mn-lt"/>
                <a:ea typeface="+mn-ea"/>
                <a:cs typeface="+mn-cs"/>
              </a:rPr>
              <a:t>, слова</a:t>
            </a:r>
            <a:r>
              <a:rPr lang="ru-RU" sz="1200" kern="1200" baseline="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20</a:t>
            </a:fld>
            <a:endParaRPr lang="ru-RU"/>
          </a:p>
        </p:txBody>
      </p:sp>
    </p:spTree>
    <p:extLst>
      <p:ext uri="{BB962C8B-B14F-4D97-AF65-F5344CB8AC3E}">
        <p14:creationId xmlns:p14="http://schemas.microsoft.com/office/powerpoint/2010/main" val="3100181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dirty="0" smtClean="0">
                <a:solidFill>
                  <a:srgbClr val="FFFF99"/>
                </a:solidFill>
                <a:latin typeface="Verdana" pitchFamily="34" charset="0"/>
                <a:ea typeface="Times New Roman" pitchFamily="18" charset="0"/>
                <a:cs typeface="Times New Roman" pitchFamily="18" charset="0"/>
              </a:rPr>
              <a:t>Искренне надеюсь, что опыт работы и предложенный материал помогут коллегам в трудной, но увлекательной работе по коррекции речевых нарушений у дошкольников.</a:t>
            </a:r>
            <a:r>
              <a:rPr lang="ru-RU" sz="1200" b="0" dirty="0" smtClean="0">
                <a:latin typeface="Times New Roman" pitchFamily="18" charset="0"/>
                <a:ea typeface="Times New Roman" pitchFamily="18" charset="0"/>
                <a:cs typeface="Times New Roman" pitchFamily="18" charset="0"/>
              </a:rPr>
              <a:t/>
            </a:r>
            <a:br>
              <a:rPr lang="ru-RU" sz="1200" b="0" dirty="0" smtClean="0">
                <a:latin typeface="Times New Roman" pitchFamily="18" charset="0"/>
                <a:ea typeface="Times New Roman" pitchFamily="18" charset="0"/>
                <a:cs typeface="Times New Roman" pitchFamily="18" charset="0"/>
              </a:rPr>
            </a:br>
            <a:endParaRPr lang="ru-RU" b="0"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21</a:t>
            </a:fld>
            <a:endParaRPr lang="ru-RU"/>
          </a:p>
        </p:txBody>
      </p:sp>
    </p:spTree>
    <p:extLst>
      <p:ext uri="{BB962C8B-B14F-4D97-AF65-F5344CB8AC3E}">
        <p14:creationId xmlns:p14="http://schemas.microsoft.com/office/powerpoint/2010/main" val="226413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Вопрос организации предметно-развивающей среды ДОУ на сегодняшний день наиболее актуален, так как важным критерием оценки деятельности дошкольной организации по ФГОС является созданная предметно-пространственная среда.</a:t>
            </a:r>
          </a:p>
          <a:p>
            <a:r>
              <a:rPr lang="ru-RU" sz="1200" kern="1200" dirty="0" smtClean="0">
                <a:solidFill>
                  <a:schemeClr val="tx1"/>
                </a:solidFill>
                <a:latin typeface="+mn-lt"/>
                <a:ea typeface="+mn-ea"/>
                <a:cs typeface="+mn-cs"/>
              </a:rPr>
              <a:t>Цель создания предметно-развивающей среды указана на слайде.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3</a:t>
            </a:fld>
            <a:endParaRPr lang="ru-RU"/>
          </a:p>
        </p:txBody>
      </p:sp>
    </p:spTree>
    <p:extLst>
      <p:ext uri="{BB962C8B-B14F-4D97-AF65-F5344CB8AC3E}">
        <p14:creationId xmlns:p14="http://schemas.microsoft.com/office/powerpoint/2010/main" val="199802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 разработкой ФГОС ДО были разработаны требования к развивающей предметно-пространственной среде.</a:t>
            </a:r>
          </a:p>
          <a:p>
            <a:r>
              <a:rPr lang="ru-RU" sz="1200" kern="1200" dirty="0" smtClean="0">
                <a:solidFill>
                  <a:schemeClr val="tx1"/>
                </a:solidFill>
                <a:latin typeface="+mn-lt"/>
                <a:ea typeface="+mn-ea"/>
                <a:cs typeface="+mn-cs"/>
              </a:rPr>
              <a:t>- ПРС обеспечивает максимальную реализацию  потенциала пространства Организации;</a:t>
            </a:r>
          </a:p>
          <a:p>
            <a:r>
              <a:rPr lang="ru-RU" sz="1200" kern="1200" dirty="0" smtClean="0">
                <a:solidFill>
                  <a:schemeClr val="tx1"/>
                </a:solidFill>
                <a:latin typeface="+mn-lt"/>
                <a:ea typeface="+mn-ea"/>
                <a:cs typeface="+mn-cs"/>
              </a:rPr>
              <a:t>- ПРС должна обеспечивать возможность общения и совместной деятельности детей;</a:t>
            </a:r>
          </a:p>
          <a:p>
            <a:r>
              <a:rPr lang="ru-RU" sz="1200" kern="1200" dirty="0" smtClean="0">
                <a:solidFill>
                  <a:schemeClr val="tx1"/>
                </a:solidFill>
                <a:latin typeface="+mn-lt"/>
                <a:ea typeface="+mn-ea"/>
                <a:cs typeface="+mn-cs"/>
              </a:rPr>
              <a:t>- ПРС должна обеспечивать реализацию различных образовательных программ;</a:t>
            </a:r>
          </a:p>
          <a:p>
            <a:r>
              <a:rPr lang="ru-RU" sz="1200" kern="1200" dirty="0" smtClean="0">
                <a:solidFill>
                  <a:schemeClr val="tx1"/>
                </a:solidFill>
                <a:latin typeface="+mn-lt"/>
                <a:ea typeface="+mn-ea"/>
                <a:cs typeface="+mn-cs"/>
              </a:rPr>
              <a:t>- ПРС должна быть:</a:t>
            </a:r>
          </a:p>
          <a:p>
            <a:r>
              <a:rPr lang="ru-RU" sz="1200" kern="1200" dirty="0" smtClean="0">
                <a:solidFill>
                  <a:schemeClr val="tx1"/>
                </a:solidFill>
                <a:latin typeface="+mn-lt"/>
                <a:ea typeface="+mn-ea"/>
                <a:cs typeface="+mn-cs"/>
              </a:rPr>
              <a:t>•содержательно насыщенной (оснащена средствами обучения и воспитания – техническим, спортивным, игровым оборудованием и т.д.)</a:t>
            </a:r>
          </a:p>
          <a:p>
            <a:r>
              <a:rPr lang="ru-RU" sz="1200" kern="1200" dirty="0" smtClean="0">
                <a:solidFill>
                  <a:schemeClr val="tx1"/>
                </a:solidFill>
                <a:latin typeface="+mn-lt"/>
                <a:ea typeface="+mn-ea"/>
                <a:cs typeface="+mn-cs"/>
              </a:rPr>
              <a:t>•трансформируемой (изменение ПРС в зависимости от образовательной ситуации, меняющихся интересов и возможностей детей);</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4</a:t>
            </a:fld>
            <a:endParaRPr lang="ru-RU"/>
          </a:p>
        </p:txBody>
      </p:sp>
    </p:spTree>
    <p:extLst>
      <p:ext uri="{BB962C8B-B14F-4D97-AF65-F5344CB8AC3E}">
        <p14:creationId xmlns:p14="http://schemas.microsoft.com/office/powerpoint/2010/main" val="121624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•полифункциональной (разнообразное использование различных составляющих предметной среды, например детской мебели, матов и </a:t>
            </a:r>
            <a:r>
              <a:rPr lang="ru-RU" sz="1200" kern="1200" dirty="0" err="1" smtClean="0">
                <a:solidFill>
                  <a:schemeClr val="tx1"/>
                </a:solidFill>
                <a:latin typeface="+mn-lt"/>
                <a:ea typeface="+mn-ea"/>
                <a:cs typeface="+mn-cs"/>
              </a:rPr>
              <a:t>т.д</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•вариативной (наличие в группе различных пространств, а так же разнообразных материалов, игр, игрушек и оборудования, обеспечивающих свободный выбор детей);</a:t>
            </a:r>
          </a:p>
          <a:p>
            <a:r>
              <a:rPr lang="ru-RU" sz="1200" kern="1200" dirty="0" smtClean="0">
                <a:solidFill>
                  <a:schemeClr val="tx1"/>
                </a:solidFill>
                <a:latin typeface="+mn-lt"/>
                <a:ea typeface="+mn-ea"/>
                <a:cs typeface="+mn-cs"/>
              </a:rPr>
              <a:t>•доступной;</a:t>
            </a:r>
          </a:p>
          <a:p>
            <a:r>
              <a:rPr lang="ru-RU" sz="1200" kern="1200" dirty="0" smtClean="0">
                <a:solidFill>
                  <a:schemeClr val="tx1"/>
                </a:solidFill>
                <a:latin typeface="+mn-lt"/>
                <a:ea typeface="+mn-ea"/>
                <a:cs typeface="+mn-cs"/>
              </a:rPr>
              <a:t>•безопасной.</a:t>
            </a:r>
          </a:p>
          <a:p>
            <a:r>
              <a:rPr lang="ru-RU" sz="1200" kern="1200" dirty="0" smtClean="0">
                <a:solidFill>
                  <a:schemeClr val="tx1"/>
                </a:solidFill>
                <a:latin typeface="+mn-lt"/>
                <a:ea typeface="+mn-ea"/>
                <a:cs typeface="+mn-cs"/>
              </a:rPr>
              <a:t>Поэтому основная задача: совместить в едином развивающем пространстве традиционные игры, игрушки с яркими наглядным материалом и современные технологии.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5</a:t>
            </a:fld>
            <a:endParaRPr lang="ru-RU"/>
          </a:p>
        </p:txBody>
      </p:sp>
    </p:spTree>
    <p:extLst>
      <p:ext uri="{BB962C8B-B14F-4D97-AF65-F5344CB8AC3E}">
        <p14:creationId xmlns:p14="http://schemas.microsoft.com/office/powerpoint/2010/main" val="374001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настоящее время наблюдается тенденция к значительному росту числа детей с речевыми нарушениями. Коррекция речевого нарушения – это системный комплексный подход, который осуществляется в следующих направлениях указанных на слайде: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6</a:t>
            </a:fld>
            <a:endParaRPr lang="ru-RU"/>
          </a:p>
        </p:txBody>
      </p:sp>
    </p:spTree>
    <p:extLst>
      <p:ext uri="{BB962C8B-B14F-4D97-AF65-F5344CB8AC3E}">
        <p14:creationId xmlns:p14="http://schemas.microsoft.com/office/powerpoint/2010/main" val="25222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Возникает необходимость поиска наиболее эффективного пути обучения данной категории детей. В дополнении к традиционным методам воздействия, все больше используются нетрадиционные формы работы и нетрадиционное оборудование. Они помогают в достижении максимально возможных успехов и принадлежат к числу эффективных средств коррекции. Проведение на логопедических занятиях специально подобранных игр с нетрадиционным оборудованием создает максимально благоприятные условия для развития детей и позволяет решать педагогические и коррекционные задачи в естественных для ребенка условиях игровой деятельности. Применение данных методов коррекции нельзя рассматривать самостоятельными и </a:t>
            </a:r>
            <a:r>
              <a:rPr lang="ru-RU" sz="1200" kern="1200" dirty="0" err="1" smtClean="0">
                <a:solidFill>
                  <a:schemeClr val="tx1"/>
                </a:solidFill>
                <a:latin typeface="+mn-lt"/>
                <a:ea typeface="+mn-ea"/>
                <a:cs typeface="+mn-cs"/>
              </a:rPr>
              <a:t>самодостаточными</a:t>
            </a:r>
            <a:r>
              <a:rPr lang="ru-RU" sz="1200" kern="1200" dirty="0" smtClean="0">
                <a:solidFill>
                  <a:schemeClr val="tx1"/>
                </a:solidFill>
                <a:latin typeface="+mn-lt"/>
                <a:ea typeface="+mn-ea"/>
                <a:cs typeface="+mn-cs"/>
              </a:rPr>
              <a:t>, их использование, скорее всего, служит для создания благоприятного эмоционального фона, что, в конечном итоге, улучшает эффективность коррекционного воздействия. Очень важно использовать нестандартное оборудование в детском саду грамотно и с пользой для здоровья дошкольника. </a:t>
            </a:r>
          </a:p>
          <a:p>
            <a:r>
              <a:rPr lang="ru-RU" sz="1200" b="1" kern="1200" dirty="0" smtClean="0">
                <a:solidFill>
                  <a:schemeClr val="tx1"/>
                </a:solidFill>
                <a:latin typeface="+mn-lt"/>
                <a:ea typeface="+mn-ea"/>
                <a:cs typeface="+mn-cs"/>
              </a:rPr>
              <a:t>Требования к нетрадиционному оборудованию </a:t>
            </a:r>
            <a:r>
              <a:rPr lang="ru-RU" sz="1200" kern="1200" dirty="0" smtClean="0">
                <a:solidFill>
                  <a:schemeClr val="tx1"/>
                </a:solidFill>
                <a:latin typeface="+mn-lt"/>
                <a:ea typeface="+mn-ea"/>
                <a:cs typeface="+mn-cs"/>
              </a:rPr>
              <a:t>– это безопасность в использовании, соблюдение гигиенических требований (обработка различными способами), эстетическая привлекательность, многофункциональность и простота в использовании.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7</a:t>
            </a:fld>
            <a:endParaRPr lang="ru-RU"/>
          </a:p>
        </p:txBody>
      </p:sp>
    </p:spTree>
    <p:extLst>
      <p:ext uri="{BB962C8B-B14F-4D97-AF65-F5344CB8AC3E}">
        <p14:creationId xmlns:p14="http://schemas.microsoft.com/office/powerpoint/2010/main" val="376948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своей работе я использую много нетрадиционных дидактических, наглядных пособий, предназначенных для развития мелкой моторики, дыхания, артикуляционного аппарата, закрепление звукопроизношения, обучения грамоте, изготовленных мною. Я считаю, что использование таких пособий в организованной образовательной деятельности детей  повышает результативность коррекционно-развивающей работы, а также вызывает интерес и работоспособность у дошкольников. Предлагаю вниманию коллег нетрадиционное игровое оборудование. Оно может использоваться в разных возрастных группах в период работы над развитием мелкой моторики рук, артикуляционным аппаратом, постановкой и автоматизацией звуков, обучением грамоте. </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8</a:t>
            </a:fld>
            <a:endParaRPr lang="ru-RU"/>
          </a:p>
        </p:txBody>
      </p:sp>
    </p:spTree>
    <p:extLst>
      <p:ext uri="{BB962C8B-B14F-4D97-AF65-F5344CB8AC3E}">
        <p14:creationId xmlns:p14="http://schemas.microsoft.com/office/powerpoint/2010/main" val="136189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b="1" i="1" kern="1200" dirty="0" smtClean="0">
                <a:solidFill>
                  <a:schemeClr val="tx1"/>
                </a:solidFill>
                <a:latin typeface="+mn-lt"/>
                <a:ea typeface="+mn-ea"/>
                <a:cs typeface="+mn-cs"/>
              </a:rPr>
              <a:t>«Сухой бассейн»</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a:t>
            </a:r>
            <a:r>
              <a:rPr lang="ru-RU" sz="1200" kern="1200" dirty="0" smtClean="0">
                <a:solidFill>
                  <a:schemeClr val="tx1"/>
                </a:solidFill>
                <a:latin typeface="+mn-lt"/>
                <a:ea typeface="+mn-ea"/>
                <a:cs typeface="+mn-cs"/>
              </a:rPr>
              <a:t>.  Крупы, косточки абрикоса, вишни, семена гороха, фасоли, подсолнечника можно использовать для заполнения «сухого» бассейна. Небольшая глубокая миска (диаметром 25-30 см, высотой 15-20 см) заполняется на 8 см промытой и просушенной крупой. Ребенок погружает руки как можно глубже, производя различные действия: «помешать» крупу, одновременно сжимая и разжимая пальцы рук, найти на дне «бассейна» спрятанные игрушки или предметы. Для автоматизации звуков в сухом бассейне можно спрятать фишки с картинками на заданный звук.</a:t>
            </a:r>
          </a:p>
          <a:p>
            <a:pPr lvl="0"/>
            <a:r>
              <a:rPr lang="ru-RU" sz="1200" b="1" i="1" kern="1200" dirty="0" smtClean="0">
                <a:solidFill>
                  <a:schemeClr val="tx1"/>
                </a:solidFill>
                <a:latin typeface="+mn-lt"/>
                <a:ea typeface="+mn-ea"/>
                <a:cs typeface="+mn-cs"/>
              </a:rPr>
              <a:t>Игра: «Наполни банку крупой»</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Описание. </a:t>
            </a:r>
            <a:r>
              <a:rPr lang="ru-RU" sz="1200" kern="1200" dirty="0" smtClean="0">
                <a:solidFill>
                  <a:schemeClr val="tx1"/>
                </a:solidFill>
                <a:latin typeface="+mn-lt"/>
                <a:ea typeface="+mn-ea"/>
                <a:cs typeface="+mn-cs"/>
              </a:rPr>
              <a:t>Картонная форма банки отделана пластилином. Ребенок пальчиком должен «наполнить банку крупой» (можно взять зёрна кофе, горох, бусинки и т.п.).  Можно также использовать при подготовке к обучению грамоте, выкладывать буквы или узоры по образцу.</a:t>
            </a:r>
          </a:p>
          <a:p>
            <a:endParaRPr lang="ru-RU" dirty="0"/>
          </a:p>
        </p:txBody>
      </p:sp>
      <p:sp>
        <p:nvSpPr>
          <p:cNvPr id="4" name="Номер слайда 3"/>
          <p:cNvSpPr>
            <a:spLocks noGrp="1"/>
          </p:cNvSpPr>
          <p:nvPr>
            <p:ph type="sldNum" sz="quarter" idx="10"/>
          </p:nvPr>
        </p:nvSpPr>
        <p:spPr/>
        <p:txBody>
          <a:bodyPr/>
          <a:lstStyle/>
          <a:p>
            <a:fld id="{7D772E4D-C591-4748-B785-2354C4392CCA}" type="slidenum">
              <a:rPr lang="ru-RU" smtClean="0"/>
              <a:pPr/>
              <a:t>9</a:t>
            </a:fld>
            <a:endParaRPr lang="ru-RU"/>
          </a:p>
        </p:txBody>
      </p:sp>
    </p:spTree>
    <p:extLst>
      <p:ext uri="{BB962C8B-B14F-4D97-AF65-F5344CB8AC3E}">
        <p14:creationId xmlns:p14="http://schemas.microsoft.com/office/powerpoint/2010/main" val="4275744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C:\Documents and Settings\Admin\Рабочий стол\Новая папка\FM-Sweet-Easter--Element-4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4" descr="C:\Documents and Settings\Admin\Рабочий стол\Новая папка\FM-Sweet-Easter--Element-5.gif"/>
          <p:cNvPicPr>
            <a:picLocks noChangeAspect="1" noChangeArrowheads="1"/>
          </p:cNvPicPr>
          <p:nvPr/>
        </p:nvPicPr>
        <p:blipFill>
          <a:blip r:embed="rId3" cstate="print"/>
          <a:srcRect/>
          <a:stretch>
            <a:fillRect/>
          </a:stretch>
        </p:blipFill>
        <p:spPr bwMode="auto">
          <a:xfrm rot="1444211">
            <a:off x="6135688" y="3500438"/>
            <a:ext cx="3265487" cy="3806825"/>
          </a:xfrm>
          <a:prstGeom prst="rect">
            <a:avLst/>
          </a:prstGeom>
          <a:noFill/>
          <a:ln w="9525">
            <a:noFill/>
            <a:miter lim="800000"/>
            <a:headEnd/>
            <a:tailEnd/>
          </a:ln>
        </p:spPr>
      </p:pic>
      <p:pic>
        <p:nvPicPr>
          <p:cNvPr id="6" name="Picture 7" descr="F:\для шаблонов\цветы\коричнев.gif"/>
          <p:cNvPicPr>
            <a:picLocks noChangeAspect="1" noChangeArrowheads="1"/>
          </p:cNvPicPr>
          <p:nvPr/>
        </p:nvPicPr>
        <p:blipFill>
          <a:blip r:embed="rId4" cstate="print"/>
          <a:srcRect/>
          <a:stretch>
            <a:fillRect/>
          </a:stretch>
        </p:blipFill>
        <p:spPr bwMode="auto">
          <a:xfrm>
            <a:off x="0" y="6707188"/>
            <a:ext cx="838200" cy="150812"/>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pPr>
              <a:defRPr/>
            </a:pPr>
            <a:fld id="{9242E6F3-A217-4788-9BF0-D4C81F0D8019}" type="datetimeFigureOut">
              <a:rPr lang="ru-RU"/>
              <a:pPr>
                <a:defRPr/>
              </a:pPr>
              <a:t>11.05.2018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380C437-93A0-4345-9BFE-E372524758B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2915E73-69B6-4C50-A510-2E7B6B7FAA98}" type="datetimeFigureOut">
              <a:rPr lang="ru-RU"/>
              <a:pPr>
                <a:defRPr/>
              </a:pPr>
              <a:t>11.05.2018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AB65C0-6049-4DBF-80B1-B8B53384718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E5F492-E043-4A0C-808B-4C3E3C94030E}" type="datetimeFigureOut">
              <a:rPr lang="ru-RU"/>
              <a:pPr>
                <a:defRPr/>
              </a:pPr>
              <a:t>11.05.2018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26E298-ABBC-423E-A37B-20CD606D37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FAA9FF-1BB4-40B3-AA7E-B0A141AF332B}" type="datetimeFigureOut">
              <a:rPr lang="ru-RU"/>
              <a:pPr>
                <a:defRPr/>
              </a:pPr>
              <a:t>11.05.2018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AEDDEF-27EC-43F1-A630-D5C600C6174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CCA0FD-11BE-4281-8FF7-FB3DF276F682}" type="datetimeFigureOut">
              <a:rPr lang="ru-RU"/>
              <a:pPr>
                <a:defRPr/>
              </a:pPr>
              <a:t>11.05.2018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ACE133-2ECF-47B8-ACC9-B11479133DF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1A1E9A6-CC0B-4D08-997A-F75CB6B2740F}" type="datetimeFigureOut">
              <a:rPr lang="ru-RU"/>
              <a:pPr>
                <a:defRPr/>
              </a:pPr>
              <a:t>11.05.2018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49E63B-CCB0-41B0-9405-7E43E55FB0E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565B73F-6081-416C-876A-2470E133E44F}" type="datetimeFigureOut">
              <a:rPr lang="ru-RU"/>
              <a:pPr>
                <a:defRPr/>
              </a:pPr>
              <a:t>11.05.2018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0C3C9F6-20C5-4AC5-9A05-53FFC424D1D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04D84C0-673B-4570-9ADF-BF6FDA033A5B}" type="datetimeFigureOut">
              <a:rPr lang="ru-RU"/>
              <a:pPr>
                <a:defRPr/>
              </a:pPr>
              <a:t>11.05.2018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87249F1-3AEE-4E59-B248-8F1021F2B30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D18B4B8-C633-4648-9A7C-073B430444AC}" type="datetimeFigureOut">
              <a:rPr lang="ru-RU"/>
              <a:pPr>
                <a:defRPr/>
              </a:pPr>
              <a:t>11.05.2018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CF1C03C-8532-4372-BF81-AA2CFC9EE15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65BC3C-5EF6-461D-9B31-A426AE7593B2}" type="datetimeFigureOut">
              <a:rPr lang="ru-RU"/>
              <a:pPr>
                <a:defRPr/>
              </a:pPr>
              <a:t>11.05.2018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B4FDDC-C088-44AD-A87C-27A98157B8D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DE0ED80-8E54-4D74-A694-0A5AC33E6667}" type="datetimeFigureOut">
              <a:rPr lang="ru-RU"/>
              <a:pPr>
                <a:defRPr/>
              </a:pPr>
              <a:t>11.05.2018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70B11A4-12AC-4F32-B74A-9563E21AB17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07BD7">
            <a:alpha val="83136"/>
          </a:srgbClr>
        </a:solidFill>
        <a:effectLst/>
      </p:bgPr>
    </p:bg>
    <p:spTree>
      <p:nvGrpSpPr>
        <p:cNvPr id="1" name=""/>
        <p:cNvGrpSpPr/>
        <p:nvPr/>
      </p:nvGrpSpPr>
      <p:grpSpPr>
        <a:xfrm>
          <a:off x="0" y="0"/>
          <a:ext cx="0" cy="0"/>
          <a:chOff x="0" y="0"/>
          <a:chExt cx="0" cy="0"/>
        </a:xfrm>
      </p:grpSpPr>
      <p:pic>
        <p:nvPicPr>
          <p:cNvPr id="1026" name="Picture 3" descr="C:\Documents and Settings\Admin\Рабочий стол\Новая папка\FM-Sweet-Easter--Element-3.gif"/>
          <p:cNvPicPr>
            <a:picLocks noChangeAspect="1" noChangeArrowheads="1"/>
          </p:cNvPicPr>
          <p:nvPr/>
        </p:nvPicPr>
        <p:blipFill>
          <a:blip r:embed="rId13" cstate="print"/>
          <a:srcRect/>
          <a:stretch>
            <a:fillRect/>
          </a:stretch>
        </p:blipFill>
        <p:spPr bwMode="auto">
          <a:xfrm>
            <a:off x="285750" y="214313"/>
            <a:ext cx="1703388" cy="1938337"/>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08FD0A-B199-4377-A0F0-55A7C6210C7F}" type="datetimeFigureOut">
              <a:rPr lang="ru-RU"/>
              <a:pPr>
                <a:defRPr/>
              </a:pPr>
              <a:t>11.05.2018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5DBCD9-DA72-4066-852D-3B7C8CDF5616}" type="slidenum">
              <a:rPr lang="ru-RU"/>
              <a:pPr>
                <a:defRPr/>
              </a:pPr>
              <a:t>‹#›</a:t>
            </a:fld>
            <a:endParaRPr lang="ru-RU"/>
          </a:p>
        </p:txBody>
      </p:sp>
      <p:pic>
        <p:nvPicPr>
          <p:cNvPr id="1032" name="Picture 4" descr="C:\Documents and Settings\Admin\Рабочий стол\Новая папка\FM-Sweet-Easter--Element-5.gif"/>
          <p:cNvPicPr>
            <a:picLocks noChangeAspect="1" noChangeArrowheads="1"/>
          </p:cNvPicPr>
          <p:nvPr/>
        </p:nvPicPr>
        <p:blipFill>
          <a:blip r:embed="rId14" cstate="print"/>
          <a:srcRect/>
          <a:stretch>
            <a:fillRect/>
          </a:stretch>
        </p:blipFill>
        <p:spPr bwMode="auto">
          <a:xfrm rot="1444211">
            <a:off x="6645275" y="4252913"/>
            <a:ext cx="2584450" cy="301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5.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685800" y="428604"/>
            <a:ext cx="7772400" cy="4429155"/>
          </a:xfrm>
        </p:spPr>
        <p:txBody>
          <a:bodyPr/>
          <a:lstStyle/>
          <a:p>
            <a:r>
              <a:rPr lang="ru-RU" sz="2000" dirty="0" smtClean="0">
                <a:latin typeface="Verdana" pitchFamily="34" charset="0"/>
                <a:cs typeface="Times New Roman" pitchFamily="18" charset="0"/>
              </a:rPr>
              <a:t>Муниципальное автономное дошкольное образовательное учреждение города Новосибирска «Детский сад № 439 комбинированного вида «Рябинка»</a:t>
            </a:r>
            <a:r>
              <a:rPr lang="ru-RU" sz="3200" dirty="0" smtClean="0"/>
              <a:t/>
            </a:r>
            <a:br>
              <a:rPr lang="ru-RU" sz="3200" dirty="0" smtClean="0"/>
            </a:br>
            <a:r>
              <a:rPr lang="ru-RU" sz="3600" dirty="0" smtClean="0"/>
              <a:t/>
            </a:r>
            <a:br>
              <a:rPr lang="ru-RU" sz="3600" dirty="0" smtClean="0"/>
            </a:br>
            <a:r>
              <a:rPr lang="ru-RU" sz="2800" b="1" dirty="0" smtClean="0">
                <a:solidFill>
                  <a:srgbClr val="FFFF99"/>
                </a:solidFill>
                <a:latin typeface="Verdana" pitchFamily="34" charset="0"/>
              </a:rPr>
              <a:t>Использование нетрадиционного оборудования </a:t>
            </a:r>
            <a:r>
              <a:rPr lang="ru-RU" sz="2800" b="1" dirty="0">
                <a:solidFill>
                  <a:srgbClr val="FFFF99"/>
                </a:solidFill>
                <a:latin typeface="Verdana" pitchFamily="34" charset="0"/>
              </a:rPr>
              <a:t> </a:t>
            </a:r>
            <a:r>
              <a:rPr lang="ru-RU" sz="2800" b="1" dirty="0" smtClean="0">
                <a:solidFill>
                  <a:srgbClr val="FFFF99"/>
                </a:solidFill>
                <a:latin typeface="Verdana" pitchFamily="34" charset="0"/>
              </a:rPr>
              <a:t>в коррекционной</a:t>
            </a:r>
            <a:br>
              <a:rPr lang="ru-RU" sz="2800" b="1" dirty="0" smtClean="0">
                <a:solidFill>
                  <a:srgbClr val="FFFF99"/>
                </a:solidFill>
                <a:latin typeface="Verdana" pitchFamily="34" charset="0"/>
              </a:rPr>
            </a:br>
            <a:r>
              <a:rPr lang="ru-RU" sz="2800" b="1" dirty="0" smtClean="0">
                <a:solidFill>
                  <a:srgbClr val="FFFF99"/>
                </a:solidFill>
                <a:latin typeface="Verdana" pitchFamily="34" charset="0"/>
              </a:rPr>
              <a:t>работе с детьми ОВЗ</a:t>
            </a:r>
            <a:endParaRPr lang="ru-RU" sz="3200" b="1" dirty="0" smtClean="0">
              <a:solidFill>
                <a:srgbClr val="FFFF99"/>
              </a:solidFill>
              <a:latin typeface="Verdana" pitchFamily="34" charset="0"/>
            </a:endParaRPr>
          </a:p>
        </p:txBody>
      </p:sp>
      <p:sp>
        <p:nvSpPr>
          <p:cNvPr id="3" name="Подзаголовок 2"/>
          <p:cNvSpPr>
            <a:spLocks noGrp="1"/>
          </p:cNvSpPr>
          <p:nvPr>
            <p:ph type="subTitle" idx="1"/>
          </p:nvPr>
        </p:nvSpPr>
        <p:spPr>
          <a:xfrm>
            <a:off x="1371600" y="5072074"/>
            <a:ext cx="6400800" cy="1143008"/>
          </a:xfrm>
        </p:spPr>
        <p:txBody>
          <a:bodyPr rtlCol="0">
            <a:normAutofit/>
          </a:bodyPr>
          <a:lstStyle/>
          <a:p>
            <a:pPr fontAlgn="auto">
              <a:spcAft>
                <a:spcPts val="0"/>
              </a:spcAft>
              <a:buFont typeface="Arial" pitchFamily="34" charset="0"/>
              <a:buNone/>
              <a:defRPr/>
            </a:pPr>
            <a:r>
              <a:rPr lang="ru-RU" sz="2000" dirty="0" smtClean="0">
                <a:solidFill>
                  <a:schemeClr val="tx1"/>
                </a:solidFill>
                <a:latin typeface="Verdana" pitchFamily="34" charset="0"/>
              </a:rPr>
              <a:t>Подготовила: Усольцева И.Н. </a:t>
            </a:r>
          </a:p>
          <a:p>
            <a:pPr fontAlgn="auto">
              <a:spcAft>
                <a:spcPts val="0"/>
              </a:spcAft>
              <a:buFont typeface="Arial" pitchFamily="34" charset="0"/>
              <a:buNone/>
              <a:defRPr/>
            </a:pPr>
            <a:r>
              <a:rPr lang="ru-RU" sz="2000" dirty="0" smtClean="0">
                <a:solidFill>
                  <a:schemeClr val="tx1"/>
                </a:solidFill>
                <a:latin typeface="Verdana" pitchFamily="34" charset="0"/>
              </a:rPr>
              <a:t>учитель-логопед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idx="1"/>
          </p:nvPr>
        </p:nvSpPr>
        <p:spPr>
          <a:xfrm>
            <a:off x="457200" y="404664"/>
            <a:ext cx="8003232" cy="1080119"/>
          </a:xfrm>
        </p:spPr>
        <p:txBody>
          <a:bodyPr/>
          <a:lstStyle/>
          <a:p>
            <a:pPr lvl="0" algn="ctr"/>
            <a:r>
              <a:rPr lang="ru-RU" i="1" dirty="0" smtClean="0">
                <a:latin typeface="Verdana" pitchFamily="34" charset="0"/>
              </a:rPr>
              <a:t> </a:t>
            </a:r>
            <a:r>
              <a:rPr lang="ru-RU" dirty="0" smtClean="0">
                <a:latin typeface="Verdana" pitchFamily="34" charset="0"/>
              </a:rPr>
              <a:t>Игры с           </a:t>
            </a:r>
          </a:p>
          <a:p>
            <a:pPr lvl="0" algn="ctr"/>
            <a:r>
              <a:rPr lang="ru-RU" dirty="0" smtClean="0">
                <a:latin typeface="Verdana" pitchFamily="34" charset="0"/>
              </a:rPr>
              <a:t>             прищепками</a:t>
            </a:r>
            <a:endParaRPr lang="ru-RU" dirty="0"/>
          </a:p>
        </p:txBody>
      </p:sp>
      <p:sp>
        <p:nvSpPr>
          <p:cNvPr id="3" name="Содержимое 2"/>
          <p:cNvSpPr>
            <a:spLocks noGrp="1"/>
          </p:cNvSpPr>
          <p:nvPr>
            <p:ph sz="half" idx="2"/>
          </p:nvPr>
        </p:nvSpPr>
        <p:spPr/>
        <p:txBody>
          <a:bodyPr/>
          <a:lstStyle/>
          <a:p>
            <a:pPr lvl="0" algn="ctr">
              <a:buNone/>
            </a:pPr>
            <a:endParaRPr lang="ru-RU" sz="2400" i="1" dirty="0" smtClean="0">
              <a:solidFill>
                <a:srgbClr val="FFFF99"/>
              </a:solidFill>
              <a:latin typeface="Verdana" pitchFamily="34" charset="0"/>
            </a:endParaRPr>
          </a:p>
          <a:p>
            <a:pPr lvl="0" algn="ctr">
              <a:buNone/>
            </a:pPr>
            <a:endParaRPr lang="ru-RU" sz="2400" dirty="0" smtClean="0">
              <a:solidFill>
                <a:srgbClr val="FFFF99"/>
              </a:solidFill>
              <a:latin typeface="Verdana" pitchFamily="34" charset="0"/>
            </a:endParaRPr>
          </a:p>
          <a:p>
            <a:pPr>
              <a:buNone/>
            </a:pPr>
            <a:endParaRPr lang="ru-RU" dirty="0"/>
          </a:p>
        </p:txBody>
      </p:sp>
      <p:pic>
        <p:nvPicPr>
          <p:cNvPr id="8" name="Содержимое 7" descr="DSCN2869.jpg"/>
          <p:cNvPicPr>
            <a:picLocks noGrp="1" noChangeAspect="1"/>
          </p:cNvPicPr>
          <p:nvPr>
            <p:ph sz="quarter" idx="4"/>
          </p:nvPr>
        </p:nvPicPr>
        <p:blipFill>
          <a:blip r:embed="rId3" cstate="print"/>
          <a:stretch>
            <a:fillRect/>
          </a:stretch>
        </p:blipFill>
        <p:spPr>
          <a:xfrm>
            <a:off x="1115616" y="2016119"/>
            <a:ext cx="2226478" cy="2968637"/>
          </a:xfrm>
        </p:spPr>
      </p:pic>
      <p:pic>
        <p:nvPicPr>
          <p:cNvPr id="9" name="Рисунок 8" descr="DSCN2870.jpg"/>
          <p:cNvPicPr>
            <a:picLocks noChangeAspect="1"/>
          </p:cNvPicPr>
          <p:nvPr/>
        </p:nvPicPr>
        <p:blipFill>
          <a:blip r:embed="rId4" cstate="print"/>
          <a:stretch>
            <a:fillRect/>
          </a:stretch>
        </p:blipFill>
        <p:spPr>
          <a:xfrm>
            <a:off x="4357686" y="1785926"/>
            <a:ext cx="2928958" cy="2196719"/>
          </a:xfrm>
          <a:prstGeom prst="rect">
            <a:avLst/>
          </a:prstGeom>
        </p:spPr>
      </p:pic>
      <p:pic>
        <p:nvPicPr>
          <p:cNvPr id="6" name="Рисунок 5" descr="Изображение 038.jpg"/>
          <p:cNvPicPr>
            <a:picLocks noChangeAspect="1"/>
          </p:cNvPicPr>
          <p:nvPr/>
        </p:nvPicPr>
        <p:blipFill>
          <a:blip r:embed="rId5" cstate="print"/>
          <a:stretch>
            <a:fillRect/>
          </a:stretch>
        </p:blipFill>
        <p:spPr>
          <a:xfrm>
            <a:off x="3500430" y="4357694"/>
            <a:ext cx="2643174" cy="19823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57290" y="285729"/>
            <a:ext cx="3140098" cy="1214446"/>
          </a:xfrm>
        </p:spPr>
        <p:txBody>
          <a:bodyPr/>
          <a:lstStyle/>
          <a:p>
            <a:pPr algn="ctr"/>
            <a:r>
              <a:rPr lang="ru-RU" dirty="0" smtClean="0">
                <a:latin typeface="Verdana" pitchFamily="34" charset="0"/>
              </a:rPr>
              <a:t>«Заплети косичку»</a:t>
            </a:r>
            <a:endParaRPr lang="ru-RU" dirty="0">
              <a:latin typeface="Verdana" pitchFamily="34" charset="0"/>
            </a:endParaRPr>
          </a:p>
        </p:txBody>
      </p:sp>
      <p:pic>
        <p:nvPicPr>
          <p:cNvPr id="7" name="Содержимое 6" descr="DSCN2863.jpg"/>
          <p:cNvPicPr>
            <a:picLocks noGrp="1" noChangeAspect="1"/>
          </p:cNvPicPr>
          <p:nvPr>
            <p:ph sz="half" idx="2"/>
          </p:nvPr>
        </p:nvPicPr>
        <p:blipFill>
          <a:blip r:embed="rId3" cstate="print"/>
          <a:stretch>
            <a:fillRect/>
          </a:stretch>
        </p:blipFill>
        <p:spPr>
          <a:xfrm>
            <a:off x="467544" y="1916832"/>
            <a:ext cx="1890000" cy="2520000"/>
          </a:xfrm>
        </p:spPr>
      </p:pic>
      <p:sp>
        <p:nvSpPr>
          <p:cNvPr id="5" name="Текст 4"/>
          <p:cNvSpPr>
            <a:spLocks noGrp="1"/>
          </p:cNvSpPr>
          <p:nvPr>
            <p:ph type="body" sz="quarter" idx="3"/>
          </p:nvPr>
        </p:nvSpPr>
        <p:spPr>
          <a:xfrm>
            <a:off x="4645025" y="692697"/>
            <a:ext cx="4041775" cy="864096"/>
          </a:xfrm>
        </p:spPr>
        <p:txBody>
          <a:bodyPr/>
          <a:lstStyle/>
          <a:p>
            <a:pPr algn="ctr"/>
            <a:r>
              <a:rPr lang="ru-RU" dirty="0" smtClean="0">
                <a:latin typeface="Verdana" pitchFamily="34" charset="0"/>
              </a:rPr>
              <a:t>«Кто быстрее наденет резиночки»</a:t>
            </a:r>
            <a:endParaRPr lang="ru-RU" dirty="0">
              <a:latin typeface="Verdana" pitchFamily="34" charset="0"/>
            </a:endParaRPr>
          </a:p>
        </p:txBody>
      </p:sp>
      <p:pic>
        <p:nvPicPr>
          <p:cNvPr id="9" name="Содержимое 8" descr="DSCN2867.jpg"/>
          <p:cNvPicPr>
            <a:picLocks noGrp="1" noChangeAspect="1"/>
          </p:cNvPicPr>
          <p:nvPr>
            <p:ph sz="quarter" idx="4"/>
          </p:nvPr>
        </p:nvPicPr>
        <p:blipFill>
          <a:blip r:embed="rId4" cstate="print"/>
          <a:stretch>
            <a:fillRect/>
          </a:stretch>
        </p:blipFill>
        <p:spPr>
          <a:xfrm>
            <a:off x="5004048" y="1844824"/>
            <a:ext cx="3456384" cy="2592288"/>
          </a:xfrm>
        </p:spPr>
      </p:pic>
      <p:pic>
        <p:nvPicPr>
          <p:cNvPr id="2050" name="Picture 2" descr="C:\Documents and Settings\Администратор\Рабочий стол\Фото к презентации\DSCN2864.jpg"/>
          <p:cNvPicPr>
            <a:picLocks noChangeAspect="1" noChangeArrowheads="1"/>
          </p:cNvPicPr>
          <p:nvPr/>
        </p:nvPicPr>
        <p:blipFill>
          <a:blip r:embed="rId5" cstate="print"/>
          <a:srcRect/>
          <a:stretch>
            <a:fillRect/>
          </a:stretch>
        </p:blipFill>
        <p:spPr bwMode="auto">
          <a:xfrm>
            <a:off x="2555776" y="3714752"/>
            <a:ext cx="1890213" cy="252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1484784"/>
            <a:ext cx="3501278" cy="839585"/>
          </a:xfrm>
        </p:spPr>
        <p:txBody>
          <a:bodyPr/>
          <a:lstStyle/>
          <a:p>
            <a:pPr algn="ctr"/>
            <a:r>
              <a:rPr lang="ru-RU" dirty="0" smtClean="0">
                <a:latin typeface="Verdana" pitchFamily="34" charset="0"/>
              </a:rPr>
              <a:t>«Собери бусы»</a:t>
            </a:r>
            <a:endParaRPr lang="ru-RU" dirty="0">
              <a:latin typeface="Verdana" pitchFamily="34" charset="0"/>
            </a:endParaRPr>
          </a:p>
        </p:txBody>
      </p:sp>
      <p:pic>
        <p:nvPicPr>
          <p:cNvPr id="7" name="Содержимое 6" descr="DSCN2868.jpg"/>
          <p:cNvPicPr>
            <a:picLocks noGrp="1" noChangeAspect="1"/>
          </p:cNvPicPr>
          <p:nvPr>
            <p:ph sz="half" idx="2"/>
          </p:nvPr>
        </p:nvPicPr>
        <p:blipFill>
          <a:blip r:embed="rId3" cstate="print"/>
          <a:stretch>
            <a:fillRect/>
          </a:stretch>
        </p:blipFill>
        <p:spPr>
          <a:xfrm>
            <a:off x="323528" y="2564904"/>
            <a:ext cx="4040188" cy="3030141"/>
          </a:xfrm>
        </p:spPr>
      </p:pic>
      <p:sp>
        <p:nvSpPr>
          <p:cNvPr id="5" name="Текст 4"/>
          <p:cNvSpPr>
            <a:spLocks noGrp="1"/>
          </p:cNvSpPr>
          <p:nvPr>
            <p:ph type="body" sz="quarter" idx="3"/>
          </p:nvPr>
        </p:nvSpPr>
        <p:spPr>
          <a:xfrm>
            <a:off x="4716016" y="620688"/>
            <a:ext cx="4041775" cy="639762"/>
          </a:xfrm>
        </p:spPr>
        <p:txBody>
          <a:bodyPr/>
          <a:lstStyle/>
          <a:p>
            <a:pPr algn="ctr"/>
            <a:r>
              <a:rPr lang="ru-RU" dirty="0" smtClean="0">
                <a:latin typeface="Verdana" pitchFamily="34" charset="0"/>
              </a:rPr>
              <a:t>«Лабиринт»</a:t>
            </a:r>
            <a:endParaRPr lang="ru-RU" dirty="0">
              <a:latin typeface="Verdana" pitchFamily="34" charset="0"/>
            </a:endParaRPr>
          </a:p>
        </p:txBody>
      </p:sp>
      <p:pic>
        <p:nvPicPr>
          <p:cNvPr id="8" name="Содержимое 7" descr="IMG_4103.JPG"/>
          <p:cNvPicPr>
            <a:picLocks noGrp="1" noChangeAspect="1"/>
          </p:cNvPicPr>
          <p:nvPr>
            <p:ph sz="quarter" idx="4"/>
          </p:nvPr>
        </p:nvPicPr>
        <p:blipFill>
          <a:blip r:embed="rId4" cstate="print"/>
          <a:srcRect l="54753"/>
          <a:stretch>
            <a:fillRect/>
          </a:stretch>
        </p:blipFill>
        <p:spPr>
          <a:xfrm>
            <a:off x="4860032" y="1556792"/>
            <a:ext cx="3571900" cy="301885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642919"/>
            <a:ext cx="4040188" cy="642941"/>
          </a:xfrm>
        </p:spPr>
        <p:txBody>
          <a:bodyPr/>
          <a:lstStyle/>
          <a:p>
            <a:pPr algn="ctr"/>
            <a:r>
              <a:rPr lang="ru-RU" b="0" dirty="0" smtClean="0">
                <a:solidFill>
                  <a:srgbClr val="FFFF99"/>
                </a:solidFill>
                <a:latin typeface="Verdana" pitchFamily="34" charset="0"/>
              </a:rPr>
              <a:t>  </a:t>
            </a:r>
            <a:r>
              <a:rPr lang="ru-RU" sz="2800" dirty="0" smtClean="0">
                <a:latin typeface="Verdana" pitchFamily="34" charset="0"/>
              </a:rPr>
              <a:t>«Улитка»</a:t>
            </a:r>
            <a:endParaRPr lang="ru-RU" sz="2800" dirty="0">
              <a:latin typeface="Verdana" pitchFamily="34" charset="0"/>
            </a:endParaRPr>
          </a:p>
        </p:txBody>
      </p:sp>
      <p:pic>
        <p:nvPicPr>
          <p:cNvPr id="7" name="Содержимое 6" descr="DSCN2856.jpg"/>
          <p:cNvPicPr>
            <a:picLocks noGrp="1" noChangeAspect="1"/>
          </p:cNvPicPr>
          <p:nvPr>
            <p:ph sz="half" idx="2"/>
          </p:nvPr>
        </p:nvPicPr>
        <p:blipFill>
          <a:blip r:embed="rId3" cstate="print"/>
          <a:stretch>
            <a:fillRect/>
          </a:stretch>
        </p:blipFill>
        <p:spPr>
          <a:xfrm>
            <a:off x="323528" y="1988840"/>
            <a:ext cx="4040188" cy="3030141"/>
          </a:xfrm>
        </p:spPr>
      </p:pic>
      <p:sp>
        <p:nvSpPr>
          <p:cNvPr id="5" name="Текст 4"/>
          <p:cNvSpPr>
            <a:spLocks noGrp="1"/>
          </p:cNvSpPr>
          <p:nvPr>
            <p:ph type="body" sz="quarter" idx="3"/>
          </p:nvPr>
        </p:nvSpPr>
        <p:spPr>
          <a:xfrm>
            <a:off x="4645025" y="785795"/>
            <a:ext cx="4041775" cy="1000132"/>
          </a:xfrm>
        </p:spPr>
        <p:txBody>
          <a:bodyPr/>
          <a:lstStyle/>
          <a:p>
            <a:pPr algn="ctr"/>
            <a:r>
              <a:rPr lang="ru-RU" sz="2800" dirty="0" smtClean="0">
                <a:latin typeface="Verdana" pitchFamily="34" charset="0"/>
              </a:rPr>
              <a:t>«Собери квадрат»</a:t>
            </a:r>
            <a:endParaRPr lang="ru-RU" sz="2800" dirty="0">
              <a:latin typeface="Verdana" pitchFamily="34" charset="0"/>
            </a:endParaRPr>
          </a:p>
        </p:txBody>
      </p:sp>
      <p:pic>
        <p:nvPicPr>
          <p:cNvPr id="10" name="Содержимое 9" descr="DSCN2873.jpg"/>
          <p:cNvPicPr>
            <a:picLocks noGrp="1" noChangeAspect="1"/>
          </p:cNvPicPr>
          <p:nvPr>
            <p:ph sz="quarter" idx="4"/>
          </p:nvPr>
        </p:nvPicPr>
        <p:blipFill>
          <a:blip r:embed="rId4" cstate="print"/>
          <a:stretch>
            <a:fillRect/>
          </a:stretch>
        </p:blipFill>
        <p:spPr>
          <a:xfrm>
            <a:off x="4572000" y="2060848"/>
            <a:ext cx="4041775" cy="303133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274638"/>
            <a:ext cx="6900882" cy="1143000"/>
          </a:xfrm>
        </p:spPr>
        <p:txBody>
          <a:bodyPr/>
          <a:lstStyle/>
          <a:p>
            <a:r>
              <a:rPr lang="ru-RU" sz="2400" b="1" dirty="0" smtClean="0">
                <a:latin typeface="Verdana" pitchFamily="34" charset="0"/>
              </a:rPr>
              <a:t>Рисование и письмо по манной крупе</a:t>
            </a:r>
            <a:endParaRPr lang="ru-RU" sz="2400" b="1" dirty="0">
              <a:latin typeface="Verdana" pitchFamily="34" charset="0"/>
            </a:endParaRPr>
          </a:p>
        </p:txBody>
      </p:sp>
      <p:pic>
        <p:nvPicPr>
          <p:cNvPr id="4" name="Содержимое 3" descr="DSCN2839.jpg"/>
          <p:cNvPicPr>
            <a:picLocks noGrp="1" noChangeAspect="1"/>
          </p:cNvPicPr>
          <p:nvPr>
            <p:ph idx="1"/>
          </p:nvPr>
        </p:nvPicPr>
        <p:blipFill>
          <a:blip r:embed="rId3" cstate="print"/>
          <a:stretch>
            <a:fillRect/>
          </a:stretch>
        </p:blipFill>
        <p:spPr>
          <a:xfrm>
            <a:off x="1142976" y="1571612"/>
            <a:ext cx="3286148" cy="2464609"/>
          </a:xfrm>
        </p:spPr>
      </p:pic>
      <p:pic>
        <p:nvPicPr>
          <p:cNvPr id="5" name="Рисунок 4" descr="DSCN2841.jpg"/>
          <p:cNvPicPr>
            <a:picLocks noChangeAspect="1"/>
          </p:cNvPicPr>
          <p:nvPr/>
        </p:nvPicPr>
        <p:blipFill>
          <a:blip r:embed="rId4" cstate="print"/>
          <a:stretch>
            <a:fillRect/>
          </a:stretch>
        </p:blipFill>
        <p:spPr>
          <a:xfrm>
            <a:off x="4572000" y="3428999"/>
            <a:ext cx="3286116" cy="24645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74638"/>
            <a:ext cx="7043758" cy="1143000"/>
          </a:xfrm>
        </p:spPr>
        <p:txBody>
          <a:bodyPr/>
          <a:lstStyle/>
          <a:p>
            <a:r>
              <a:rPr lang="ru-RU" sz="2800" b="1" dirty="0" smtClean="0">
                <a:latin typeface="Verdana" pitchFamily="34" charset="0"/>
              </a:rPr>
              <a:t>Артикуляционная гимнастика</a:t>
            </a:r>
            <a:endParaRPr lang="ru-RU" sz="2800" b="1" dirty="0">
              <a:latin typeface="Verdana" pitchFamily="34" charset="0"/>
            </a:endParaRPr>
          </a:p>
        </p:txBody>
      </p:sp>
      <p:sp>
        <p:nvSpPr>
          <p:cNvPr id="3" name="Текст 2"/>
          <p:cNvSpPr>
            <a:spLocks noGrp="1"/>
          </p:cNvSpPr>
          <p:nvPr>
            <p:ph type="body" idx="1"/>
          </p:nvPr>
        </p:nvSpPr>
        <p:spPr>
          <a:xfrm>
            <a:off x="240380" y="1628800"/>
            <a:ext cx="3783040" cy="817577"/>
          </a:xfrm>
        </p:spPr>
        <p:txBody>
          <a:bodyPr/>
          <a:lstStyle/>
          <a:p>
            <a:pPr algn="ctr"/>
            <a:r>
              <a:rPr lang="ru-RU" dirty="0" smtClean="0">
                <a:latin typeface="Verdana" pitchFamily="34" charset="0"/>
              </a:rPr>
              <a:t>«Артикуляционные кубики»</a:t>
            </a:r>
            <a:endParaRPr lang="ru-RU" dirty="0">
              <a:latin typeface="Verdana" pitchFamily="34" charset="0"/>
            </a:endParaRPr>
          </a:p>
        </p:txBody>
      </p:sp>
      <p:pic>
        <p:nvPicPr>
          <p:cNvPr id="7" name="Содержимое 6" descr="Изображение.jpg"/>
          <p:cNvPicPr>
            <a:picLocks noGrp="1" noChangeAspect="1"/>
          </p:cNvPicPr>
          <p:nvPr>
            <p:ph sz="half" idx="2"/>
          </p:nvPr>
        </p:nvPicPr>
        <p:blipFill>
          <a:blip r:embed="rId3" cstate="print"/>
          <a:stretch>
            <a:fillRect/>
          </a:stretch>
        </p:blipFill>
        <p:spPr>
          <a:xfrm>
            <a:off x="251520" y="2852936"/>
            <a:ext cx="3500462" cy="2625347"/>
          </a:xfrm>
        </p:spPr>
      </p:pic>
      <p:sp>
        <p:nvSpPr>
          <p:cNvPr id="5" name="Текст 4"/>
          <p:cNvSpPr>
            <a:spLocks noGrp="1"/>
          </p:cNvSpPr>
          <p:nvPr>
            <p:ph type="body" sz="quarter" idx="3"/>
          </p:nvPr>
        </p:nvSpPr>
        <p:spPr>
          <a:xfrm>
            <a:off x="4283969" y="1535113"/>
            <a:ext cx="4402832" cy="639762"/>
          </a:xfrm>
        </p:spPr>
        <p:txBody>
          <a:bodyPr/>
          <a:lstStyle/>
          <a:p>
            <a:pPr algn="ctr"/>
            <a:r>
              <a:rPr lang="ru-RU" dirty="0" smtClean="0">
                <a:latin typeface="Verdana" pitchFamily="34" charset="0"/>
              </a:rPr>
              <a:t>«Артикуляционные крышечки»</a:t>
            </a:r>
          </a:p>
        </p:txBody>
      </p:sp>
      <p:pic>
        <p:nvPicPr>
          <p:cNvPr id="9" name="Рисунок 8" descr="Изображение 009.jpg"/>
          <p:cNvPicPr>
            <a:picLocks noChangeAspect="1"/>
          </p:cNvPicPr>
          <p:nvPr/>
        </p:nvPicPr>
        <p:blipFill>
          <a:blip r:embed="rId4" cstate="print"/>
          <a:stretch>
            <a:fillRect/>
          </a:stretch>
        </p:blipFill>
        <p:spPr>
          <a:xfrm>
            <a:off x="3995936" y="4077072"/>
            <a:ext cx="2592288" cy="1944216"/>
          </a:xfrm>
          <a:prstGeom prst="rect">
            <a:avLst/>
          </a:prstGeom>
        </p:spPr>
      </p:pic>
      <p:pic>
        <p:nvPicPr>
          <p:cNvPr id="11" name="Содержимое 10" descr="Изображение 008.jpg"/>
          <p:cNvPicPr>
            <a:picLocks noGrp="1" noChangeAspect="1"/>
          </p:cNvPicPr>
          <p:nvPr>
            <p:ph sz="quarter" idx="4"/>
          </p:nvPr>
        </p:nvPicPr>
        <p:blipFill>
          <a:blip r:embed="rId5" cstate="print"/>
          <a:stretch>
            <a:fillRect/>
          </a:stretch>
        </p:blipFill>
        <p:spPr>
          <a:xfrm>
            <a:off x="6588224" y="2417329"/>
            <a:ext cx="2212991" cy="165974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74638"/>
            <a:ext cx="6829444" cy="1143000"/>
          </a:xfrm>
        </p:spPr>
        <p:txBody>
          <a:bodyPr/>
          <a:lstStyle/>
          <a:p>
            <a:r>
              <a:rPr lang="ru-RU" sz="2800" b="1" dirty="0" smtClean="0">
                <a:latin typeface="Verdana" pitchFamily="34" charset="0"/>
              </a:rPr>
              <a:t>Развитие речевого дыхания</a:t>
            </a:r>
            <a:endParaRPr lang="ru-RU" sz="2800" b="1" dirty="0">
              <a:latin typeface="Verdana" pitchFamily="34" charset="0"/>
            </a:endParaRPr>
          </a:p>
        </p:txBody>
      </p:sp>
      <p:sp>
        <p:nvSpPr>
          <p:cNvPr id="3" name="Текст 2"/>
          <p:cNvSpPr>
            <a:spLocks noGrp="1"/>
          </p:cNvSpPr>
          <p:nvPr>
            <p:ph type="body" idx="1"/>
          </p:nvPr>
        </p:nvSpPr>
        <p:spPr/>
        <p:txBody>
          <a:bodyPr/>
          <a:lstStyle/>
          <a:p>
            <a:pPr algn="ctr"/>
            <a:r>
              <a:rPr lang="ru-RU" dirty="0" smtClean="0">
                <a:latin typeface="Verdana" pitchFamily="34" charset="0"/>
              </a:rPr>
              <a:t>«Раздуй горошины»</a:t>
            </a:r>
            <a:endParaRPr lang="ru-RU" dirty="0">
              <a:latin typeface="Verdana" pitchFamily="34" charset="0"/>
            </a:endParaRPr>
          </a:p>
        </p:txBody>
      </p:sp>
      <p:pic>
        <p:nvPicPr>
          <p:cNvPr id="7" name="Содержимое 6" descr="Изображение 002.jpg"/>
          <p:cNvPicPr>
            <a:picLocks noGrp="1" noChangeAspect="1"/>
          </p:cNvPicPr>
          <p:nvPr>
            <p:ph sz="half" idx="2"/>
          </p:nvPr>
        </p:nvPicPr>
        <p:blipFill>
          <a:blip r:embed="rId3" cstate="print"/>
          <a:stretch>
            <a:fillRect/>
          </a:stretch>
        </p:blipFill>
        <p:spPr>
          <a:xfrm>
            <a:off x="323528" y="2492896"/>
            <a:ext cx="2428892" cy="1821669"/>
          </a:xfrm>
        </p:spPr>
      </p:pic>
      <p:sp>
        <p:nvSpPr>
          <p:cNvPr id="5" name="Текст 4"/>
          <p:cNvSpPr>
            <a:spLocks noGrp="1"/>
          </p:cNvSpPr>
          <p:nvPr>
            <p:ph type="body" sz="quarter" idx="3"/>
          </p:nvPr>
        </p:nvSpPr>
        <p:spPr/>
        <p:txBody>
          <a:bodyPr/>
          <a:lstStyle/>
          <a:p>
            <a:pPr algn="ctr"/>
            <a:r>
              <a:rPr lang="ru-RU" dirty="0" smtClean="0">
                <a:latin typeface="Verdana" pitchFamily="34" charset="0"/>
              </a:rPr>
              <a:t>«Метелица»</a:t>
            </a:r>
            <a:endParaRPr lang="ru-RU" dirty="0">
              <a:latin typeface="Verdana" pitchFamily="34" charset="0"/>
            </a:endParaRPr>
          </a:p>
        </p:txBody>
      </p:sp>
      <p:pic>
        <p:nvPicPr>
          <p:cNvPr id="8" name="Содержимое 7" descr="Изображение 003.jpg"/>
          <p:cNvPicPr>
            <a:picLocks noGrp="1" noChangeAspect="1"/>
          </p:cNvPicPr>
          <p:nvPr>
            <p:ph sz="quarter" idx="4"/>
          </p:nvPr>
        </p:nvPicPr>
        <p:blipFill>
          <a:blip r:embed="rId4" cstate="print"/>
          <a:stretch>
            <a:fillRect/>
          </a:stretch>
        </p:blipFill>
        <p:spPr>
          <a:xfrm>
            <a:off x="1691680" y="4437112"/>
            <a:ext cx="2666006" cy="1999504"/>
          </a:xfrm>
        </p:spPr>
      </p:pic>
      <p:pic>
        <p:nvPicPr>
          <p:cNvPr id="2050" name="Picture 2" descr="G:\78_логопед\Ткач_78_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348880"/>
            <a:ext cx="4355554" cy="2907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algn="ctr"/>
            <a:r>
              <a:rPr lang="ru-RU" dirty="0" smtClean="0">
                <a:latin typeface="Verdana" pitchFamily="34" charset="0"/>
              </a:rPr>
              <a:t>«Волшебные открытки»</a:t>
            </a:r>
            <a:endParaRPr lang="ru-RU" dirty="0">
              <a:latin typeface="Verdana" pitchFamily="34" charset="0"/>
            </a:endParaRPr>
          </a:p>
        </p:txBody>
      </p:sp>
      <p:sp>
        <p:nvSpPr>
          <p:cNvPr id="5" name="Текст 4"/>
          <p:cNvSpPr>
            <a:spLocks noGrp="1"/>
          </p:cNvSpPr>
          <p:nvPr>
            <p:ph type="body" sz="quarter" idx="3"/>
          </p:nvPr>
        </p:nvSpPr>
        <p:spPr>
          <a:xfrm>
            <a:off x="4788024" y="404664"/>
            <a:ext cx="4041775" cy="639762"/>
          </a:xfrm>
        </p:spPr>
        <p:txBody>
          <a:bodyPr/>
          <a:lstStyle/>
          <a:p>
            <a:pPr algn="ctr"/>
            <a:r>
              <a:rPr lang="ru-RU" dirty="0" smtClean="0">
                <a:latin typeface="Verdana" pitchFamily="34" charset="0"/>
              </a:rPr>
              <a:t>«Султанчики»</a:t>
            </a:r>
            <a:endParaRPr lang="ru-RU" dirty="0">
              <a:latin typeface="Verdana" pitchFamily="34" charset="0"/>
            </a:endParaRPr>
          </a:p>
        </p:txBody>
      </p:sp>
      <p:sp>
        <p:nvSpPr>
          <p:cNvPr id="2" name="Объект 1"/>
          <p:cNvSpPr>
            <a:spLocks noGrp="1"/>
          </p:cNvSpPr>
          <p:nvPr>
            <p:ph sz="half" idx="2"/>
          </p:nvPr>
        </p:nvSpPr>
        <p:spPr/>
        <p:txBody>
          <a:bodyPr/>
          <a:lstStyle/>
          <a:p>
            <a:endParaRPr lang="ru-RU"/>
          </a:p>
        </p:txBody>
      </p:sp>
      <p:pic>
        <p:nvPicPr>
          <p:cNvPr id="9" name="Picture 2" descr="G:\78_логопед\Ткач_78_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57450"/>
            <a:ext cx="4708226" cy="3143722"/>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4"/>
          </p:nvPr>
        </p:nvSpPr>
        <p:spPr/>
        <p:txBody>
          <a:bodyPr/>
          <a:lstStyle/>
          <a:p>
            <a:endParaRPr lang="ru-RU" dirty="0"/>
          </a:p>
        </p:txBody>
      </p:sp>
      <p:pic>
        <p:nvPicPr>
          <p:cNvPr id="3075" name="Picture 3" descr="G:\78_логопед\Ткач_78_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268759"/>
            <a:ext cx="3428094" cy="5135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74638"/>
            <a:ext cx="6829444" cy="1143000"/>
          </a:xfrm>
        </p:spPr>
        <p:txBody>
          <a:bodyPr/>
          <a:lstStyle/>
          <a:p>
            <a:r>
              <a:rPr lang="ru-RU" sz="2800" b="1" dirty="0" smtClean="0">
                <a:latin typeface="Verdana" pitchFamily="34" charset="0"/>
              </a:rPr>
              <a:t>«</a:t>
            </a:r>
            <a:r>
              <a:rPr lang="ru-RU" sz="2800" b="1" dirty="0" smtClean="0"/>
              <a:t>Покатай карандаш</a:t>
            </a:r>
            <a:r>
              <a:rPr lang="ru-RU" sz="2800" b="1" dirty="0" smtClean="0">
                <a:latin typeface="Verdana" pitchFamily="34" charset="0"/>
              </a:rPr>
              <a:t>»</a:t>
            </a:r>
            <a:endParaRPr lang="ru-RU" sz="2800" b="1" dirty="0">
              <a:latin typeface="Verdana" pitchFamily="34" charset="0"/>
            </a:endParaRPr>
          </a:p>
        </p:txBody>
      </p:sp>
      <p:sp>
        <p:nvSpPr>
          <p:cNvPr id="3" name="Объект 2"/>
          <p:cNvSpPr>
            <a:spLocks noGrp="1"/>
          </p:cNvSpPr>
          <p:nvPr>
            <p:ph idx="1"/>
          </p:nvPr>
        </p:nvSpPr>
        <p:spPr/>
        <p:txBody>
          <a:bodyPr/>
          <a:lstStyle/>
          <a:p>
            <a:endParaRPr lang="ru-RU"/>
          </a:p>
        </p:txBody>
      </p:sp>
      <p:pic>
        <p:nvPicPr>
          <p:cNvPr id="5" name="Объект 6" descr="F:\фото на конкурс\DSC00661.JPG"/>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b="23296"/>
          <a:stretch/>
        </p:blipFill>
        <p:spPr bwMode="auto">
          <a:xfrm>
            <a:off x="323528" y="2132856"/>
            <a:ext cx="7992888" cy="4032448"/>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latin typeface="Verdana" pitchFamily="34" charset="0"/>
              </a:rPr>
              <a:t>Автоматизация звуков</a:t>
            </a:r>
            <a:endParaRPr lang="ru-RU" sz="2800" b="1" dirty="0">
              <a:latin typeface="Verdana" pitchFamily="34" charset="0"/>
            </a:endParaRPr>
          </a:p>
        </p:txBody>
      </p:sp>
      <p:sp>
        <p:nvSpPr>
          <p:cNvPr id="3" name="Текст 2"/>
          <p:cNvSpPr>
            <a:spLocks noGrp="1"/>
          </p:cNvSpPr>
          <p:nvPr>
            <p:ph type="body" idx="1"/>
          </p:nvPr>
        </p:nvSpPr>
        <p:spPr>
          <a:xfrm>
            <a:off x="457200" y="1285860"/>
            <a:ext cx="4040188" cy="889015"/>
          </a:xfrm>
        </p:spPr>
        <p:txBody>
          <a:bodyPr/>
          <a:lstStyle/>
          <a:p>
            <a:pPr algn="ctr"/>
            <a:r>
              <a:rPr lang="ru-RU" dirty="0" smtClean="0">
                <a:latin typeface="Verdana" pitchFamily="34" charset="0"/>
              </a:rPr>
              <a:t>«Бесконечные открытки»</a:t>
            </a:r>
            <a:endParaRPr lang="ru-RU" dirty="0">
              <a:latin typeface="Verdana" pitchFamily="34" charset="0"/>
            </a:endParaRPr>
          </a:p>
        </p:txBody>
      </p:sp>
      <p:pic>
        <p:nvPicPr>
          <p:cNvPr id="7" name="Содержимое 6" descr="Изображение 025.jpg"/>
          <p:cNvPicPr>
            <a:picLocks noGrp="1" noChangeAspect="1"/>
          </p:cNvPicPr>
          <p:nvPr>
            <p:ph sz="half" idx="2"/>
          </p:nvPr>
        </p:nvPicPr>
        <p:blipFill>
          <a:blip r:embed="rId3" cstate="print"/>
          <a:stretch>
            <a:fillRect/>
          </a:stretch>
        </p:blipFill>
        <p:spPr>
          <a:xfrm>
            <a:off x="714348" y="2643182"/>
            <a:ext cx="3567108" cy="2961084"/>
          </a:xfrm>
        </p:spPr>
      </p:pic>
      <p:sp>
        <p:nvSpPr>
          <p:cNvPr id="5" name="Текст 4"/>
          <p:cNvSpPr>
            <a:spLocks noGrp="1"/>
          </p:cNvSpPr>
          <p:nvPr>
            <p:ph type="body" sz="quarter" idx="3"/>
          </p:nvPr>
        </p:nvSpPr>
        <p:spPr/>
        <p:txBody>
          <a:bodyPr/>
          <a:lstStyle/>
          <a:p>
            <a:pPr algn="ctr"/>
            <a:r>
              <a:rPr lang="ru-RU" dirty="0" smtClean="0">
                <a:latin typeface="Verdana" pitchFamily="34" charset="0"/>
              </a:rPr>
              <a:t>«Волшебная чаша»</a:t>
            </a:r>
            <a:endParaRPr lang="ru-RU" dirty="0">
              <a:latin typeface="Verdana" pitchFamily="34" charset="0"/>
            </a:endParaRPr>
          </a:p>
        </p:txBody>
      </p:sp>
      <p:pic>
        <p:nvPicPr>
          <p:cNvPr id="9" name="Рисунок 8" descr="буквы на ракушках.jpg"/>
          <p:cNvPicPr>
            <a:picLocks noChangeAspect="1"/>
          </p:cNvPicPr>
          <p:nvPr/>
        </p:nvPicPr>
        <p:blipFill rotWithShape="1">
          <a:blip r:embed="rId4" cstate="print"/>
          <a:srcRect b="9558"/>
          <a:stretch/>
        </p:blipFill>
        <p:spPr>
          <a:xfrm>
            <a:off x="5242520" y="2492896"/>
            <a:ext cx="3672408" cy="34000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74638"/>
            <a:ext cx="7043758" cy="2297106"/>
          </a:xfrm>
        </p:spPr>
        <p:txBody>
          <a:bodyPr/>
          <a:lstStyle/>
          <a:p>
            <a:pPr algn="r"/>
            <a:r>
              <a:rPr lang="ru-RU" sz="1400" dirty="0" smtClean="0">
                <a:cs typeface="Times New Roman" pitchFamily="18" charset="0"/>
              </a:rPr>
              <a:t/>
            </a:r>
            <a:br>
              <a:rPr lang="ru-RU" sz="1400" dirty="0" smtClean="0">
                <a:cs typeface="Times New Roman" pitchFamily="18" charset="0"/>
              </a:rPr>
            </a:br>
            <a:r>
              <a:rPr lang="ru-RU" sz="1400" dirty="0" smtClean="0">
                <a:cs typeface="Times New Roman" pitchFamily="18" charset="0"/>
              </a:rPr>
              <a:t/>
            </a:r>
            <a:br>
              <a:rPr lang="ru-RU" sz="1400" dirty="0" smtClean="0">
                <a:cs typeface="Times New Roman" pitchFamily="18" charset="0"/>
              </a:rPr>
            </a:br>
            <a:r>
              <a:rPr lang="ru-RU" sz="1400" dirty="0" smtClean="0">
                <a:cs typeface="Times New Roman" pitchFamily="18" charset="0"/>
              </a:rPr>
              <a:t/>
            </a:r>
            <a:br>
              <a:rPr lang="ru-RU" sz="1400" dirty="0" smtClean="0">
                <a:cs typeface="Times New Roman" pitchFamily="18" charset="0"/>
              </a:rPr>
            </a:br>
            <a:r>
              <a:rPr lang="ru-RU" sz="1400" dirty="0" smtClean="0">
                <a:cs typeface="Times New Roman" pitchFamily="18" charset="0"/>
              </a:rPr>
              <a:t/>
            </a:r>
            <a:br>
              <a:rPr lang="ru-RU" sz="1400" dirty="0" smtClean="0">
                <a:cs typeface="Times New Roman" pitchFamily="18" charset="0"/>
              </a:rPr>
            </a:br>
            <a:r>
              <a:rPr lang="ru-RU" sz="1600" dirty="0" smtClean="0">
                <a:solidFill>
                  <a:srgbClr val="FFFF99"/>
                </a:solidFill>
                <a:latin typeface="Verdana" pitchFamily="34" charset="0"/>
                <a:cs typeface="Times New Roman" pitchFamily="18" charset="0"/>
              </a:rPr>
              <a:t>«Нет такой стороны воспитания, на которую обстановка не оказывала бы влияние, нет способности, которая находилась бы в прямой зависимости от непосредственно окружающего ребёнка конкретного мира.</a:t>
            </a:r>
            <a:br>
              <a:rPr lang="ru-RU" sz="1600" dirty="0" smtClean="0">
                <a:solidFill>
                  <a:srgbClr val="FFFF99"/>
                </a:solidFill>
                <a:latin typeface="Verdana" pitchFamily="34" charset="0"/>
                <a:cs typeface="Times New Roman" pitchFamily="18" charset="0"/>
              </a:rPr>
            </a:br>
            <a:r>
              <a:rPr lang="ru-RU" sz="1600" dirty="0" smtClean="0">
                <a:solidFill>
                  <a:srgbClr val="FFFF99"/>
                </a:solidFill>
                <a:latin typeface="Verdana" pitchFamily="34" charset="0"/>
              </a:rPr>
              <a:t>Тот, кому удастся создать такую обстановку, облегчит свой труд в высшей степени. Среди неё ребёнок будет жить – развиваться собственно самодовлеющей жизнью, его духовный рост будет совершенствоваться из самого себя, от природы…»</a:t>
            </a:r>
            <a:br>
              <a:rPr lang="ru-RU" sz="1600" dirty="0" smtClean="0">
                <a:solidFill>
                  <a:srgbClr val="FFFF99"/>
                </a:solidFill>
                <a:latin typeface="Verdana" pitchFamily="34" charset="0"/>
              </a:rPr>
            </a:br>
            <a:r>
              <a:rPr lang="ru-RU" sz="1600" dirty="0" smtClean="0">
                <a:solidFill>
                  <a:srgbClr val="FFFF99"/>
                </a:solidFill>
                <a:latin typeface="Verdana" pitchFamily="34" charset="0"/>
              </a:rPr>
              <a:t>						              </a:t>
            </a:r>
            <a:br>
              <a:rPr lang="ru-RU" sz="1600" dirty="0" smtClean="0">
                <a:solidFill>
                  <a:srgbClr val="FFFF99"/>
                </a:solidFill>
                <a:latin typeface="Verdana" pitchFamily="34" charset="0"/>
              </a:rPr>
            </a:br>
            <a:r>
              <a:rPr lang="ru-RU" sz="1600" dirty="0" smtClean="0">
                <a:solidFill>
                  <a:srgbClr val="FFFF99"/>
                </a:solidFill>
                <a:latin typeface="Verdana" pitchFamily="34" charset="0"/>
              </a:rPr>
              <a:t>Е.И. Тихеева </a:t>
            </a:r>
            <a:r>
              <a:rPr lang="ru-RU" sz="6000" dirty="0" smtClean="0">
                <a:latin typeface="Times New Roman" pitchFamily="18" charset="0"/>
                <a:cs typeface="Times New Roman" pitchFamily="18" charset="0"/>
              </a:rPr>
              <a:t/>
            </a:r>
            <a:br>
              <a:rPr lang="ru-RU" sz="6000" dirty="0" smtClean="0">
                <a:latin typeface="Times New Roman" pitchFamily="18" charset="0"/>
                <a:cs typeface="Times New Roman" pitchFamily="18" charset="0"/>
              </a:rPr>
            </a:br>
            <a:endParaRPr lang="ru-RU" dirty="0"/>
          </a:p>
        </p:txBody>
      </p:sp>
      <p:sp>
        <p:nvSpPr>
          <p:cNvPr id="4" name="Содержимое 3"/>
          <p:cNvSpPr>
            <a:spLocks noGrp="1"/>
          </p:cNvSpPr>
          <p:nvPr>
            <p:ph sz="half" idx="1"/>
          </p:nvPr>
        </p:nvSpPr>
        <p:spPr>
          <a:xfrm>
            <a:off x="457200" y="2428868"/>
            <a:ext cx="5186370" cy="3697295"/>
          </a:xfrm>
        </p:spPr>
        <p:txBody>
          <a:bodyPr/>
          <a:lstStyle/>
          <a:p>
            <a:pPr marL="0" indent="0" algn="ctr">
              <a:buNone/>
            </a:pPr>
            <a:r>
              <a:rPr lang="ru-RU" sz="2000" b="1" dirty="0" smtClean="0">
                <a:latin typeface="Verdana" pitchFamily="34" charset="0"/>
              </a:rPr>
              <a:t>Развивающая предметно-пространственная среда</a:t>
            </a:r>
          </a:p>
          <a:p>
            <a:pPr marL="0" indent="0" algn="ctr">
              <a:buNone/>
            </a:pPr>
            <a:r>
              <a:rPr lang="ru-RU" sz="2000" b="1" dirty="0" smtClean="0">
                <a:latin typeface="Verdana" pitchFamily="34" charset="0"/>
              </a:rPr>
              <a:t>дошкольной образовательной организации (РППС ДОО):</a:t>
            </a:r>
          </a:p>
          <a:p>
            <a:pPr marL="0" indent="0" algn="just">
              <a:buNone/>
            </a:pPr>
            <a:r>
              <a:rPr lang="ru-RU" sz="1600" dirty="0" smtClean="0">
                <a:latin typeface="Verdana" pitchFamily="34" charset="0"/>
              </a:rPr>
              <a:t>часть образовательной среды, представленная специально организованным пространством, материалами, оборудованием и инвентарем, для развития детей дошкольного возраста в соответствии с особенностями каждого возрастного этапа, охраны и укрепления их здоровья, учёта особенностей и коррекции недостатков их развития (ФГОС ДО п.3.3.1.)</a:t>
            </a:r>
          </a:p>
          <a:p>
            <a:endParaRPr lang="ru-RU" dirty="0"/>
          </a:p>
        </p:txBody>
      </p:sp>
      <p:pic>
        <p:nvPicPr>
          <p:cNvPr id="6" name="Picture 3" descr="F:\картинка 3.pn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643570" y="4214818"/>
            <a:ext cx="2971800" cy="232702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latin typeface="Verdana" pitchFamily="34" charset="0"/>
              </a:rPr>
              <a:t>Подготовка </a:t>
            </a:r>
            <a:r>
              <a:rPr lang="en-US" sz="2800" b="1" dirty="0" smtClean="0">
                <a:latin typeface="Verdana" pitchFamily="34" charset="0"/>
              </a:rPr>
              <a:t/>
            </a:r>
            <a:br>
              <a:rPr lang="en-US" sz="2800" b="1" dirty="0" smtClean="0">
                <a:latin typeface="Verdana" pitchFamily="34" charset="0"/>
              </a:rPr>
            </a:br>
            <a:r>
              <a:rPr lang="ru-RU" sz="2800" b="1" dirty="0" smtClean="0">
                <a:latin typeface="Verdana" pitchFamily="34" charset="0"/>
              </a:rPr>
              <a:t>к обучению грамоте</a:t>
            </a:r>
            <a:endParaRPr lang="ru-RU" sz="2800" b="1" dirty="0">
              <a:latin typeface="Verdana" pitchFamily="34" charset="0"/>
            </a:endParaRPr>
          </a:p>
        </p:txBody>
      </p:sp>
      <p:pic>
        <p:nvPicPr>
          <p:cNvPr id="6" name="Объект 5"/>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1520" y="3068960"/>
            <a:ext cx="3888432" cy="2918632"/>
          </a:xfrm>
        </p:spPr>
      </p:pic>
      <p:sp>
        <p:nvSpPr>
          <p:cNvPr id="4" name="Объект 3"/>
          <p:cNvSpPr>
            <a:spLocks noGrp="1"/>
          </p:cNvSpPr>
          <p:nvPr>
            <p:ph sz="half" idx="2"/>
          </p:nvPr>
        </p:nvSpPr>
        <p:spPr>
          <a:xfrm>
            <a:off x="251520" y="2636912"/>
            <a:ext cx="3240360" cy="576064"/>
          </a:xfrm>
        </p:spPr>
        <p:txBody>
          <a:bodyPr/>
          <a:lstStyle/>
          <a:p>
            <a:pPr marL="0" indent="0">
              <a:buNone/>
            </a:pPr>
            <a:r>
              <a:rPr lang="ru-RU" sz="2400" b="1" dirty="0" smtClean="0">
                <a:latin typeface="Verdana" pitchFamily="34" charset="0"/>
                <a:ea typeface="Verdana" pitchFamily="34" charset="0"/>
                <a:cs typeface="Verdana" pitchFamily="34" charset="0"/>
              </a:rPr>
              <a:t>«Собери слово»</a:t>
            </a:r>
            <a:endParaRPr lang="ru-RU" sz="2400" b="1" dirty="0">
              <a:latin typeface="Verdana" pitchFamily="34" charset="0"/>
              <a:ea typeface="Verdana" pitchFamily="34" charset="0"/>
              <a:cs typeface="Verdana" pitchFamily="34" charset="0"/>
            </a:endParaRPr>
          </a:p>
        </p:txBody>
      </p:sp>
      <p:pic>
        <p:nvPicPr>
          <p:cNvPr id="7" name="Рисунок 6"/>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523499" y="2148243"/>
            <a:ext cx="3817719" cy="2863290"/>
          </a:xfrm>
          <a:prstGeom prst="rect">
            <a:avLst/>
          </a:prstGeom>
        </p:spPr>
      </p:pic>
      <p:sp>
        <p:nvSpPr>
          <p:cNvPr id="5" name="Прямоугольник 4"/>
          <p:cNvSpPr/>
          <p:nvPr/>
        </p:nvSpPr>
        <p:spPr>
          <a:xfrm>
            <a:off x="4743048" y="1703219"/>
            <a:ext cx="3211135" cy="461665"/>
          </a:xfrm>
          <a:prstGeom prst="rect">
            <a:avLst/>
          </a:prstGeom>
        </p:spPr>
        <p:txBody>
          <a:bodyPr wrap="none">
            <a:spAutoFit/>
          </a:bodyPr>
          <a:lstStyle/>
          <a:p>
            <a:pPr marL="0" indent="0">
              <a:buNone/>
            </a:pPr>
            <a:r>
              <a:rPr lang="ru-RU" sz="2400" b="1" dirty="0" smtClean="0">
                <a:latin typeface="Verdana" pitchFamily="34" charset="0"/>
                <a:ea typeface="Verdana" pitchFamily="34" charset="0"/>
                <a:cs typeface="Verdana" pitchFamily="34" charset="0"/>
              </a:rPr>
              <a:t> «Читаем слоги»</a:t>
            </a:r>
            <a:endParaRPr lang="ru-RU" sz="24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8229600" cy="4797436"/>
          </a:xfrm>
        </p:spPr>
        <p:txBody>
          <a:bodyPr/>
          <a:lstStyle/>
          <a:p>
            <a:pPr lvl="0"/>
            <a:r>
              <a:rPr lang="ru-RU" sz="2800" dirty="0" smtClean="0">
                <a:latin typeface="Times New Roman" pitchFamily="18" charset="0"/>
                <a:ea typeface="Times New Roman" pitchFamily="18" charset="0"/>
                <a:cs typeface="Times New Roman" pitchFamily="18" charset="0"/>
              </a:rPr>
              <a:t/>
            </a:r>
            <a:br>
              <a:rPr lang="ru-RU" sz="2800" dirty="0" smtClean="0">
                <a:latin typeface="Times New Roman" pitchFamily="18" charset="0"/>
                <a:ea typeface="Times New Roman" pitchFamily="18" charset="0"/>
                <a:cs typeface="Times New Roman" pitchFamily="18" charset="0"/>
              </a:rPr>
            </a:br>
            <a:r>
              <a:rPr lang="ru-RU" sz="2800" dirty="0" smtClean="0">
                <a:latin typeface="Times New Roman" pitchFamily="18" charset="0"/>
                <a:ea typeface="Times New Roman" pitchFamily="18" charset="0"/>
                <a:cs typeface="Times New Roman" pitchFamily="18" charset="0"/>
              </a:rPr>
              <a:t/>
            </a:r>
            <a:br>
              <a:rPr lang="ru-RU" sz="2800" dirty="0" smtClean="0">
                <a:latin typeface="Times New Roman" pitchFamily="18" charset="0"/>
                <a:ea typeface="Times New Roman" pitchFamily="18" charset="0"/>
                <a:cs typeface="Times New Roman" pitchFamily="18" charset="0"/>
              </a:rPr>
            </a:br>
            <a:r>
              <a:rPr lang="ru-RU" sz="2800" dirty="0" smtClean="0">
                <a:latin typeface="Times New Roman" pitchFamily="18" charset="0"/>
                <a:ea typeface="Times New Roman" pitchFamily="18" charset="0"/>
                <a:cs typeface="Times New Roman" pitchFamily="18" charset="0"/>
              </a:rPr>
              <a:t/>
            </a:r>
            <a:br>
              <a:rPr lang="ru-RU" sz="2800" dirty="0" smtClean="0">
                <a:latin typeface="Times New Roman" pitchFamily="18" charset="0"/>
                <a:ea typeface="Times New Roman" pitchFamily="18" charset="0"/>
                <a:cs typeface="Times New Roman" pitchFamily="18" charset="0"/>
              </a:rPr>
            </a:br>
            <a:r>
              <a:rPr lang="ru-RU" sz="2800" dirty="0" smtClean="0">
                <a:latin typeface="Times New Roman" pitchFamily="18" charset="0"/>
                <a:ea typeface="Times New Roman" pitchFamily="18" charset="0"/>
                <a:cs typeface="Times New Roman" pitchFamily="18" charset="0"/>
              </a:rPr>
              <a:t/>
            </a:r>
            <a:br>
              <a:rPr lang="ru-RU" sz="2800" dirty="0" smtClean="0">
                <a:latin typeface="Times New Roman" pitchFamily="18" charset="0"/>
                <a:ea typeface="Times New Roman" pitchFamily="18" charset="0"/>
                <a:cs typeface="Times New Roman" pitchFamily="18" charset="0"/>
              </a:rPr>
            </a:br>
            <a:r>
              <a:rPr lang="ru-RU" sz="2800" b="1" dirty="0" smtClean="0">
                <a:solidFill>
                  <a:srgbClr val="FFFF99"/>
                </a:solidFill>
                <a:latin typeface="Verdana" pitchFamily="34" charset="0"/>
                <a:ea typeface="Times New Roman" pitchFamily="18" charset="0"/>
                <a:cs typeface="Times New Roman" pitchFamily="18" charset="0"/>
              </a:rPr>
              <a:t>Искренне надеюсь, что опыт работы и предложенный материал помогут коллегам в трудной, но увлекательной работе по коррекции речевых нарушений у дошкольников.</a:t>
            </a:r>
            <a:r>
              <a:rPr lang="ru-RU" sz="2800" dirty="0" smtClean="0">
                <a:latin typeface="Times New Roman" pitchFamily="18" charset="0"/>
                <a:ea typeface="Times New Roman" pitchFamily="18" charset="0"/>
                <a:cs typeface="Times New Roman" pitchFamily="18" charset="0"/>
              </a:rPr>
              <a:t/>
            </a:r>
            <a:br>
              <a:rPr lang="ru-RU" sz="2800" dirty="0" smtClean="0">
                <a:latin typeface="Times New Roman" pitchFamily="18" charset="0"/>
                <a:ea typeface="Times New Roman" pitchFamily="18" charset="0"/>
                <a:cs typeface="Times New Roman" pitchFamily="18" charset="0"/>
              </a:rPr>
            </a:br>
            <a:r>
              <a:rPr lang="ru-RU" sz="3200" dirty="0" smtClean="0">
                <a:latin typeface="Arial" pitchFamily="34" charset="0"/>
              </a:rPr>
              <a:t/>
            </a:r>
            <a:br>
              <a:rPr lang="ru-RU" sz="3200" dirty="0" smtClean="0">
                <a:latin typeface="Arial" pitchFamily="34" charset="0"/>
              </a:rPr>
            </a:br>
            <a:r>
              <a:rPr lang="ru-RU" sz="2400" dirty="0" smtClean="0">
                <a:latin typeface="Arial" pitchFamily="34" charset="0"/>
              </a:rPr>
              <a:t/>
            </a:r>
            <a:br>
              <a:rPr lang="ru-RU" sz="2400" dirty="0" smtClean="0">
                <a:latin typeface="Arial" pitchFamily="34" charset="0"/>
              </a:rPr>
            </a:br>
            <a:r>
              <a:rPr lang="ru-RU" sz="3600" b="1" i="1" dirty="0" smtClean="0">
                <a:latin typeface="Arial" pitchFamily="34" charset="0"/>
                <a:ea typeface="Times New Roman" pitchFamily="18" charset="0"/>
              </a:rPr>
              <a:t>   </a:t>
            </a:r>
            <a:r>
              <a:rPr lang="ru-RU" b="1" i="1" dirty="0" smtClean="0">
                <a:solidFill>
                  <a:srgbClr val="FF0000"/>
                </a:solidFill>
                <a:latin typeface="Verdana" pitchFamily="34" charset="0"/>
                <a:ea typeface="Times New Roman" pitchFamily="18" charset="0"/>
                <a:cs typeface="Times New Roman" pitchFamily="18" charset="0"/>
              </a:rPr>
              <a:t>Спасибо за внимание!</a:t>
            </a:r>
            <a:endParaRPr lang="ru-RU" dirty="0" smtClean="0">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74638"/>
            <a:ext cx="6829444" cy="1143000"/>
          </a:xfrm>
        </p:spPr>
        <p:txBody>
          <a:bodyPr/>
          <a:lstStyle/>
          <a:p>
            <a:r>
              <a:rPr lang="ru-RU" sz="2800" b="1" dirty="0" smtClean="0">
                <a:solidFill>
                  <a:srgbClr val="FFFF99"/>
                </a:solidFill>
                <a:latin typeface="Verdana" pitchFamily="34" charset="0"/>
              </a:rPr>
              <a:t>Цель создания РППС ДОО: </a:t>
            </a:r>
            <a:r>
              <a:rPr lang="ru-RU" sz="2400" b="1" dirty="0" smtClean="0">
                <a:solidFill>
                  <a:srgbClr val="FFFF99"/>
                </a:solidFill>
                <a:latin typeface="Verdana" pitchFamily="34" charset="0"/>
                <a:cs typeface="Times New Roman" pitchFamily="18" charset="0"/>
              </a:rPr>
              <a:t/>
            </a:r>
            <a:br>
              <a:rPr lang="ru-RU" sz="2400" b="1" dirty="0" smtClean="0">
                <a:solidFill>
                  <a:srgbClr val="FFFF99"/>
                </a:solidFill>
                <a:latin typeface="Verdana" pitchFamily="34" charset="0"/>
                <a:cs typeface="Times New Roman" pitchFamily="18" charset="0"/>
              </a:rPr>
            </a:br>
            <a:endParaRPr lang="ru-RU" sz="2400" b="1" dirty="0">
              <a:solidFill>
                <a:srgbClr val="FFFF99"/>
              </a:solidFill>
              <a:latin typeface="Verdana" pitchFamily="34" charset="0"/>
            </a:endParaRPr>
          </a:p>
        </p:txBody>
      </p:sp>
      <p:sp>
        <p:nvSpPr>
          <p:cNvPr id="3" name="Содержимое 2"/>
          <p:cNvSpPr>
            <a:spLocks noGrp="1"/>
          </p:cNvSpPr>
          <p:nvPr>
            <p:ph idx="1"/>
          </p:nvPr>
        </p:nvSpPr>
        <p:spPr/>
        <p:txBody>
          <a:bodyPr/>
          <a:lstStyle/>
          <a:p>
            <a:r>
              <a:rPr lang="ru-RU" sz="4000" b="1" dirty="0" smtClean="0">
                <a:latin typeface="Verdana" pitchFamily="34" charset="0"/>
              </a:rPr>
              <a:t>Обеспечение жизненно важных потребностей формирующейся личности.</a:t>
            </a:r>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FFFF99"/>
                </a:solidFill>
                <a:latin typeface="Verdana" pitchFamily="34" charset="0"/>
              </a:rPr>
              <a:t>III. Требования к условиям реализации основной образовательной программы дошкольного образования</a:t>
            </a:r>
            <a:endParaRPr lang="ru-RU" sz="2400" b="1" dirty="0">
              <a:solidFill>
                <a:srgbClr val="FFFF99"/>
              </a:solidFill>
              <a:latin typeface="Verdana" pitchFamily="34" charset="0"/>
            </a:endParaRPr>
          </a:p>
        </p:txBody>
      </p:sp>
      <p:sp>
        <p:nvSpPr>
          <p:cNvPr id="3" name="Содержимое 2"/>
          <p:cNvSpPr>
            <a:spLocks noGrp="1"/>
          </p:cNvSpPr>
          <p:nvPr>
            <p:ph idx="1"/>
          </p:nvPr>
        </p:nvSpPr>
        <p:spPr/>
        <p:txBody>
          <a:bodyPr/>
          <a:lstStyle/>
          <a:p>
            <a:pPr marL="0" indent="384048" algn="just">
              <a:spcBef>
                <a:spcPts val="600"/>
              </a:spcBef>
              <a:buNone/>
            </a:pPr>
            <a:r>
              <a:rPr lang="ru-RU" sz="1300" b="1" dirty="0" smtClean="0">
                <a:latin typeface="Verdana" pitchFamily="34" charset="0"/>
              </a:rPr>
              <a:t>3.3.4. </a:t>
            </a:r>
            <a:r>
              <a:rPr lang="ru-RU" sz="1300" dirty="0" smtClean="0">
                <a:latin typeface="Verdana" pitchFamily="34" charset="0"/>
              </a:rPr>
              <a:t>Развивающая предметно-пространственная среда должна быть содержательно-насыщенной, трансформируемой, полифункциональной, вариативной, доступной и безопасной.</a:t>
            </a:r>
          </a:p>
          <a:p>
            <a:pPr marL="0" indent="384048" algn="just">
              <a:spcBef>
                <a:spcPts val="600"/>
              </a:spcBef>
              <a:buNone/>
            </a:pPr>
            <a:r>
              <a:rPr lang="ru-RU" sz="1300" dirty="0" smtClean="0">
                <a:latin typeface="Verdana" pitchFamily="34" charset="0"/>
              </a:rPr>
              <a:t>1) </a:t>
            </a:r>
            <a:r>
              <a:rPr lang="ru-RU" sz="1300" b="1" i="1" dirty="0" smtClean="0">
                <a:latin typeface="Verdana" pitchFamily="34" charset="0"/>
              </a:rPr>
              <a:t>Насыщенность среды </a:t>
            </a:r>
            <a:r>
              <a:rPr lang="ru-RU" sz="1300" dirty="0" smtClean="0">
                <a:latin typeface="Verdana" pitchFamily="34" charset="0"/>
              </a:rPr>
              <a:t>должна соответствовать возрастным возможностям детей и содержанию Программы.</a:t>
            </a:r>
          </a:p>
          <a:p>
            <a:pPr marL="0" indent="384048" algn="just">
              <a:spcBef>
                <a:spcPts val="600"/>
              </a:spcBef>
              <a:buNone/>
            </a:pPr>
            <a:r>
              <a:rPr lang="ru-RU" sz="1300" dirty="0" smtClean="0">
                <a:latin typeface="Verdana" pitchFamily="34" charset="0"/>
              </a:rPr>
              <a:t>Образовательное пространство должно быть оснащено средствами обучения и воспитания (в том числе техническими), соответствующими материалами, в том числе расходным игровым, спортивным, оздоровительным оборудованием, инвентарем.</a:t>
            </a:r>
          </a:p>
          <a:p>
            <a:pPr marL="0" indent="384048" algn="just">
              <a:spcBef>
                <a:spcPts val="600"/>
              </a:spcBef>
              <a:buNone/>
            </a:pPr>
            <a:r>
              <a:rPr lang="ru-RU" sz="1300" dirty="0" smtClean="0">
                <a:latin typeface="Verdana" pitchFamily="34" charset="0"/>
              </a:rPr>
              <a:t>Организация образовательного пространства и разнообразие материалов, оборудования и инвентаря должны обеспечивать:</a:t>
            </a:r>
          </a:p>
          <a:p>
            <a:pPr marL="0" indent="384048" algn="just">
              <a:spcBef>
                <a:spcPts val="600"/>
              </a:spcBef>
              <a:buFont typeface="Wingdings" pitchFamily="2" charset="2"/>
              <a:buChar char="Ø"/>
            </a:pPr>
            <a:r>
              <a:rPr lang="ru-RU" sz="1300" dirty="0" smtClean="0">
                <a:latin typeface="Verdana" pitchFamily="34" charset="0"/>
              </a:rPr>
              <a:t>игровую, познавательную, исследовательскую и творческую активность всех воспитанников, экспериментирование с доступными детям материалами (в том числе с песком и водой);</a:t>
            </a:r>
          </a:p>
          <a:p>
            <a:pPr marL="0" indent="384048" algn="just">
              <a:spcBef>
                <a:spcPts val="600"/>
              </a:spcBef>
              <a:buFont typeface="Wingdings" pitchFamily="2" charset="2"/>
              <a:buChar char="Ø"/>
            </a:pPr>
            <a:r>
              <a:rPr lang="ru-RU" sz="1300" dirty="0" smtClean="0">
                <a:latin typeface="Verdana" pitchFamily="34" charset="0"/>
              </a:rPr>
              <a:t>двигательную активность, в том числе развитие крупной и мелкой моторики, участие в подвижных играх и соревнованиях;</a:t>
            </a:r>
          </a:p>
          <a:p>
            <a:pPr marL="0" indent="384048" algn="just">
              <a:spcBef>
                <a:spcPts val="600"/>
              </a:spcBef>
              <a:buFont typeface="Wingdings" pitchFamily="2" charset="2"/>
              <a:buChar char="Ø"/>
            </a:pPr>
            <a:r>
              <a:rPr lang="ru-RU" sz="1300" dirty="0" smtClean="0">
                <a:latin typeface="Verdana" pitchFamily="34" charset="0"/>
              </a:rPr>
              <a:t>эмоциональное благополучие детей во взаимодействии с предметно-пространственным окружением;</a:t>
            </a:r>
          </a:p>
          <a:p>
            <a:pPr marL="0" indent="384048" algn="just">
              <a:spcBef>
                <a:spcPts val="600"/>
              </a:spcBef>
              <a:buFont typeface="Wingdings" pitchFamily="2" charset="2"/>
              <a:buChar char="Ø"/>
            </a:pPr>
            <a:r>
              <a:rPr lang="ru-RU" sz="1300" dirty="0" smtClean="0">
                <a:latin typeface="Verdana" pitchFamily="34" charset="0"/>
              </a:rPr>
              <a:t>возможность самовыражения детей.</a:t>
            </a:r>
          </a:p>
          <a:p>
            <a:pPr marL="0" indent="384048" algn="just">
              <a:spcBef>
                <a:spcPts val="600"/>
              </a:spcBef>
              <a:buNone/>
            </a:pPr>
            <a:r>
              <a:rPr lang="ru-RU" sz="1300" dirty="0" smtClean="0">
                <a:latin typeface="Verdana" pitchFamily="34" charset="0"/>
              </a:rPr>
              <a:t>Для детей младенческого и раннего возраста образовательное пространство должно предоставлять необходимые и достаточные возможности для движения, предметной и игровой деятельности с разными материалами.</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pPr>
              <a:buNone/>
            </a:pPr>
            <a:r>
              <a:rPr lang="ru-RU" sz="1300" dirty="0" smtClean="0">
                <a:latin typeface="Verdana" pitchFamily="34" charset="0"/>
              </a:rPr>
              <a:t>2) </a:t>
            </a:r>
            <a:r>
              <a:rPr lang="ru-RU" sz="1300" b="1" i="1" dirty="0" err="1" smtClean="0">
                <a:latin typeface="Verdana" pitchFamily="34" charset="0"/>
              </a:rPr>
              <a:t>Трансформируемость</a:t>
            </a:r>
            <a:r>
              <a:rPr lang="ru-RU" sz="1300" b="1" i="1" dirty="0" smtClean="0">
                <a:latin typeface="Verdana" pitchFamily="34" charset="0"/>
              </a:rPr>
              <a:t> пространства предполагает </a:t>
            </a:r>
            <a:r>
              <a:rPr lang="ru-RU" sz="1300" dirty="0" smtClean="0">
                <a:latin typeface="Verdana" pitchFamily="34" charset="0"/>
              </a:rPr>
              <a:t>возможность изменений предметно-пространственной среды в зависимости от образовательной ситуации, в том числе от меняющихся интересов и возможностей детей;</a:t>
            </a:r>
          </a:p>
          <a:p>
            <a:pPr>
              <a:buNone/>
            </a:pPr>
            <a:r>
              <a:rPr lang="ru-RU" sz="1300" dirty="0" smtClean="0">
                <a:latin typeface="Verdana" pitchFamily="34" charset="0"/>
              </a:rPr>
              <a:t>3) </a:t>
            </a:r>
            <a:r>
              <a:rPr lang="ru-RU" sz="1300" b="1" i="1" dirty="0" err="1" smtClean="0">
                <a:latin typeface="Verdana" pitchFamily="34" charset="0"/>
              </a:rPr>
              <a:t>Полифункциональность</a:t>
            </a:r>
            <a:r>
              <a:rPr lang="ru-RU" sz="1300" b="1" i="1" dirty="0" smtClean="0">
                <a:latin typeface="Verdana" pitchFamily="34" charset="0"/>
              </a:rPr>
              <a:t> материалов предполагает:</a:t>
            </a:r>
            <a:endParaRPr lang="ru-RU" sz="1300" dirty="0" smtClean="0">
              <a:latin typeface="Verdana" pitchFamily="34" charset="0"/>
            </a:endParaRPr>
          </a:p>
          <a:p>
            <a:pPr lvl="0">
              <a:buNone/>
            </a:pPr>
            <a:r>
              <a:rPr lang="ru-RU" sz="1300" dirty="0" smtClean="0">
                <a:latin typeface="Verdana" pitchFamily="34" charset="0"/>
              </a:rPr>
              <a:t>возможность разнообразного использования различных составляющих предметной среды;</a:t>
            </a:r>
          </a:p>
          <a:p>
            <a:pPr lvl="0">
              <a:buNone/>
            </a:pPr>
            <a:r>
              <a:rPr lang="ru-RU" sz="1300" dirty="0" smtClean="0">
                <a:latin typeface="Verdana" pitchFamily="34" charset="0"/>
              </a:rPr>
              <a:t>наличие в Организации или Группе полифункциональных предметов, в том числе природных материалов, пригодных для использования в разных видах детской активности.</a:t>
            </a:r>
          </a:p>
          <a:p>
            <a:pPr>
              <a:buNone/>
            </a:pPr>
            <a:r>
              <a:rPr lang="ru-RU" sz="1300" dirty="0" smtClean="0">
                <a:latin typeface="Verdana" pitchFamily="34" charset="0"/>
              </a:rPr>
              <a:t>4) </a:t>
            </a:r>
            <a:r>
              <a:rPr lang="ru-RU" sz="1300" b="1" i="1" dirty="0" smtClean="0">
                <a:latin typeface="Verdana" pitchFamily="34" charset="0"/>
              </a:rPr>
              <a:t>Вариативность среды предполагает:</a:t>
            </a:r>
            <a:endParaRPr lang="ru-RU" sz="1300" dirty="0" smtClean="0">
              <a:latin typeface="Verdana" pitchFamily="34" charset="0"/>
            </a:endParaRPr>
          </a:p>
          <a:p>
            <a:pPr lvl="0">
              <a:buNone/>
            </a:pPr>
            <a:r>
              <a:rPr lang="ru-RU" sz="1300" dirty="0" smtClean="0">
                <a:latin typeface="Verdana" pitchFamily="34" charset="0"/>
              </a:rPr>
              <a:t>наличие в Организации или Группе различных пространств (для игры, конструирования, уединения и пр.), а также разнообразных материалов, игр, игрушек и оборудования, обеспечивающих свободный выбор детей;</a:t>
            </a:r>
          </a:p>
          <a:p>
            <a:pPr lvl="0">
              <a:buNone/>
            </a:pPr>
            <a:r>
              <a:rPr lang="ru-RU" sz="1300" dirty="0" smtClean="0">
                <a:latin typeface="Verdana" pitchFamily="34" charset="0"/>
              </a:rPr>
              <a:t>периодическую сменяемость игрового материала, появление новых предметов, стимулирующих игровую, двигательную, познавательную и исследовательскую активность детей.</a:t>
            </a:r>
          </a:p>
          <a:p>
            <a:pPr>
              <a:buNone/>
            </a:pPr>
            <a:r>
              <a:rPr lang="ru-RU" sz="1300" dirty="0" smtClean="0">
                <a:latin typeface="Verdana" pitchFamily="34" charset="0"/>
              </a:rPr>
              <a:t>5) </a:t>
            </a:r>
            <a:r>
              <a:rPr lang="ru-RU" sz="1300" b="1" i="1" dirty="0" smtClean="0">
                <a:latin typeface="Verdana" pitchFamily="34" charset="0"/>
              </a:rPr>
              <a:t>Доступность среды предполагает:</a:t>
            </a:r>
            <a:endParaRPr lang="ru-RU" sz="1300" dirty="0" smtClean="0">
              <a:latin typeface="Verdana" pitchFamily="34" charset="0"/>
            </a:endParaRPr>
          </a:p>
          <a:p>
            <a:pPr lvl="0">
              <a:buNone/>
            </a:pPr>
            <a:r>
              <a:rPr lang="ru-RU" sz="1300" dirty="0" smtClean="0">
                <a:latin typeface="Verdana" pitchFamily="34" charset="0"/>
              </a:rPr>
              <a:t>доступность для воспитанников, в том числе детей с ОВЗ всех помещений, где осуществляется образовательная деятельность;</a:t>
            </a:r>
          </a:p>
          <a:p>
            <a:pPr lvl="0">
              <a:buNone/>
            </a:pPr>
            <a:r>
              <a:rPr lang="ru-RU" sz="1300" dirty="0" smtClean="0">
                <a:latin typeface="Verdana" pitchFamily="34" charset="0"/>
              </a:rPr>
              <a:t>свободный доступ детей к играм, игрушкам, материалам, пособиям, обеспечивающим все основные виды детской активности;</a:t>
            </a:r>
          </a:p>
          <a:p>
            <a:pPr lvl="0">
              <a:buNone/>
            </a:pPr>
            <a:r>
              <a:rPr lang="ru-RU" sz="1300" dirty="0" smtClean="0">
                <a:latin typeface="Verdana" pitchFamily="34" charset="0"/>
              </a:rPr>
              <a:t>исправность и сохранность материалов и оборудования.</a:t>
            </a:r>
          </a:p>
          <a:p>
            <a:pPr>
              <a:buNone/>
            </a:pPr>
            <a:r>
              <a:rPr lang="ru-RU" sz="1300" dirty="0" smtClean="0">
                <a:latin typeface="Verdana" pitchFamily="34" charset="0"/>
              </a:rPr>
              <a:t>6) </a:t>
            </a:r>
            <a:r>
              <a:rPr lang="ru-RU" sz="1300" b="1" i="1" dirty="0" smtClean="0">
                <a:latin typeface="Verdana" pitchFamily="34" charset="0"/>
              </a:rPr>
              <a:t>Безопасность предметно-пространственной среды </a:t>
            </a:r>
            <a:r>
              <a:rPr lang="ru-RU" sz="1300" dirty="0" smtClean="0">
                <a:latin typeface="Verdana" pitchFamily="34" charset="0"/>
              </a:rPr>
              <a:t>предполагает соответствие всех ее элементов требованиям по обеспечению надежности и безопасности их использования.</a:t>
            </a:r>
            <a:r>
              <a:rPr lang="ru-RU" sz="1300" dirty="0" smtClean="0"/>
              <a:t> </a:t>
            </a:r>
            <a:r>
              <a:rPr lang="ru-RU" sz="1300" dirty="0" smtClean="0">
                <a:latin typeface="Verdana" pitchFamily="34" charset="0"/>
              </a:rPr>
              <a:t>(ФГОС ДО)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FF99"/>
                </a:solidFill>
                <a:latin typeface="Verdana" pitchFamily="34" charset="0"/>
              </a:rPr>
              <a:t>Направления коррекции речевого нарушения</a:t>
            </a:r>
            <a:endParaRPr lang="ru-RU" sz="3200" dirty="0"/>
          </a:p>
        </p:txBody>
      </p:sp>
      <p:sp>
        <p:nvSpPr>
          <p:cNvPr id="3" name="Содержимое 2"/>
          <p:cNvSpPr>
            <a:spLocks noGrp="1"/>
          </p:cNvSpPr>
          <p:nvPr>
            <p:ph idx="1"/>
          </p:nvPr>
        </p:nvSpPr>
        <p:spPr/>
        <p:txBody>
          <a:bodyPr/>
          <a:lstStyle/>
          <a:p>
            <a:pPr lvl="0"/>
            <a:r>
              <a:rPr lang="ru-RU" sz="2800" dirty="0" smtClean="0">
                <a:latin typeface="Verdana" pitchFamily="34" charset="0"/>
              </a:rPr>
              <a:t>Развитие общей моторики.</a:t>
            </a:r>
          </a:p>
          <a:p>
            <a:pPr lvl="0"/>
            <a:r>
              <a:rPr lang="ru-RU" sz="2800" dirty="0" smtClean="0">
                <a:latin typeface="Verdana" pitchFamily="34" charset="0"/>
              </a:rPr>
              <a:t>Развитие мелкой моторики рук.</a:t>
            </a:r>
          </a:p>
          <a:p>
            <a:pPr lvl="0"/>
            <a:r>
              <a:rPr lang="ru-RU" sz="2800" dirty="0" smtClean="0">
                <a:latin typeface="Verdana" pitchFamily="34" charset="0"/>
              </a:rPr>
              <a:t>Развитие артикуляционной моторики.</a:t>
            </a:r>
          </a:p>
          <a:p>
            <a:pPr lvl="0"/>
            <a:r>
              <a:rPr lang="ru-RU" sz="2800" dirty="0" smtClean="0">
                <a:latin typeface="Verdana" pitchFamily="34" charset="0"/>
              </a:rPr>
              <a:t>Развитие фонематических процессов.</a:t>
            </a:r>
          </a:p>
          <a:p>
            <a:pPr lvl="0"/>
            <a:r>
              <a:rPr lang="ru-RU" sz="2800" dirty="0" smtClean="0">
                <a:latin typeface="Verdana" pitchFamily="34" charset="0"/>
              </a:rPr>
              <a:t>Развитие лексических навыков.</a:t>
            </a:r>
          </a:p>
          <a:p>
            <a:pPr lvl="0"/>
            <a:r>
              <a:rPr lang="ru-RU" sz="2800" dirty="0" smtClean="0">
                <a:latin typeface="Verdana" pitchFamily="34" charset="0"/>
              </a:rPr>
              <a:t>Развитие лексико-грамматического компонента языка.</a:t>
            </a:r>
          </a:p>
          <a:p>
            <a:pPr lvl="0"/>
            <a:r>
              <a:rPr lang="ru-RU" sz="2800" dirty="0" smtClean="0">
                <a:latin typeface="Verdana" pitchFamily="34" charset="0"/>
              </a:rPr>
              <a:t>Развитие связной речи.</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74638"/>
            <a:ext cx="7472386" cy="1143000"/>
          </a:xfrm>
        </p:spPr>
        <p:txBody>
          <a:bodyPr/>
          <a:lstStyle/>
          <a:p>
            <a:r>
              <a:rPr lang="ru-RU" sz="2000" b="1" dirty="0" smtClean="0">
                <a:solidFill>
                  <a:srgbClr val="FFFF99"/>
                </a:solidFill>
                <a:latin typeface="Verdana" pitchFamily="34" charset="0"/>
              </a:rPr>
              <a:t>Нетрадиционное оборудование в детском саду – это плод усиленных трудов педагогов детского сада, их фантазии и взаимодействия с родителями.</a:t>
            </a:r>
            <a:endParaRPr lang="ru-RU" sz="2000" dirty="0">
              <a:solidFill>
                <a:srgbClr val="FFFF99"/>
              </a:solidFill>
            </a:endParaRPr>
          </a:p>
        </p:txBody>
      </p:sp>
      <p:sp>
        <p:nvSpPr>
          <p:cNvPr id="3" name="Содержимое 2"/>
          <p:cNvSpPr>
            <a:spLocks noGrp="1"/>
          </p:cNvSpPr>
          <p:nvPr>
            <p:ph idx="1"/>
          </p:nvPr>
        </p:nvSpPr>
        <p:spPr/>
        <p:txBody>
          <a:bodyPr/>
          <a:lstStyle/>
          <a:p>
            <a:pPr algn="just"/>
            <a:r>
              <a:rPr lang="ru-RU" sz="1600" dirty="0" smtClean="0">
                <a:latin typeface="Verdana" pitchFamily="34" charset="0"/>
              </a:rPr>
              <a:t>Нетрадиционное оборудование в детском саду может создаваться из подручных средств, который казались уже ни на что не годными и изжившими свой век: «киндеры», пробки от соков, разноцветные веревки, коробочки, кубики, палочки от суши и прочие бросовые материалы.</a:t>
            </a:r>
          </a:p>
          <a:p>
            <a:pPr algn="just"/>
            <a:r>
              <a:rPr lang="ru-RU" sz="1600" dirty="0" smtClean="0">
                <a:latin typeface="Verdana" pitchFamily="34" charset="0"/>
              </a:rPr>
              <a:t>Нестандартное оборудование в детском саду несет в себе очень глубокий смысл. Недостаточно простых схем и чертежей, здесь должна быть продумана каждая деталь. В дошкольном возрасте мозг ребенка еще очень гибок и подвержен влиянию извне. Вся информация, полученная в этом возрасте, воспринимается априори единственной и не подлежащей сомнению — поэтому очень важно использовать нестандартное оборудование в детском саду грамотно и с пользой для здоровья дошкольника. </a:t>
            </a:r>
            <a:endParaRPr lang="ru-RU" sz="1600" dirty="0" smtClean="0"/>
          </a:p>
          <a:p>
            <a:pPr algn="just"/>
            <a:r>
              <a:rPr lang="ru-RU" sz="1800" b="1" dirty="0" smtClean="0">
                <a:latin typeface="Verdana" pitchFamily="34" charset="0"/>
              </a:rPr>
              <a:t>Требования к нетрадиционному оборудованию </a:t>
            </a:r>
            <a:r>
              <a:rPr lang="ru-RU" sz="1800" dirty="0" smtClean="0">
                <a:latin typeface="Verdana" pitchFamily="34" charset="0"/>
              </a:rPr>
              <a:t>– это безопасность в использовании, соблюдение гигиенических требований (обработка различными способами), эстетическая привлекательность, многофункциональность и простота в использовании.</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44" y="402185"/>
            <a:ext cx="3434505" cy="2289670"/>
          </a:xfrm>
          <a:prstGeom prst="rect">
            <a:avLst/>
          </a:prstGeom>
        </p:spPr>
      </p:pic>
      <p:pic>
        <p:nvPicPr>
          <p:cNvPr id="10" name="Рисунок 9" descr="лед стол активность.jpg"/>
          <p:cNvPicPr>
            <a:picLocks noChangeAspect="1"/>
          </p:cNvPicPr>
          <p:nvPr/>
        </p:nvPicPr>
        <p:blipFill>
          <a:blip r:embed="rId4" cstate="print"/>
          <a:stretch>
            <a:fillRect/>
          </a:stretch>
        </p:blipFill>
        <p:spPr>
          <a:xfrm>
            <a:off x="395536" y="2924944"/>
            <a:ext cx="3741723" cy="3741723"/>
          </a:xfrm>
          <a:prstGeom prst="rect">
            <a:avLst/>
          </a:prstGeom>
        </p:spPr>
      </p:pic>
      <p:pic>
        <p:nvPicPr>
          <p:cNvPr id="3" name="Picture 2" descr="G:\78_логопед\Ткач_78_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140862"/>
            <a:ext cx="4355976" cy="6525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FFFF99"/>
                </a:solidFill>
                <a:latin typeface="Verdana" pitchFamily="34" charset="0"/>
              </a:rPr>
              <a:t>Развитие мелкой моторики</a:t>
            </a:r>
            <a:endParaRPr lang="ru-RU" sz="2800" b="1" dirty="0">
              <a:solidFill>
                <a:srgbClr val="FFFF99"/>
              </a:solidFill>
              <a:latin typeface="Verdana" pitchFamily="34" charset="0"/>
            </a:endParaRPr>
          </a:p>
        </p:txBody>
      </p:sp>
      <p:sp>
        <p:nvSpPr>
          <p:cNvPr id="4" name="Содержимое 3"/>
          <p:cNvSpPr>
            <a:spLocks noGrp="1"/>
          </p:cNvSpPr>
          <p:nvPr>
            <p:ph sz="half" idx="1"/>
          </p:nvPr>
        </p:nvSpPr>
        <p:spPr>
          <a:xfrm>
            <a:off x="625376" y="2041133"/>
            <a:ext cx="4038600" cy="4525963"/>
          </a:xfrm>
        </p:spPr>
        <p:txBody>
          <a:bodyPr/>
          <a:lstStyle/>
          <a:p>
            <a:pPr algn="ctr">
              <a:buNone/>
            </a:pPr>
            <a:r>
              <a:rPr lang="ru-RU" sz="2400" b="1" dirty="0" smtClean="0">
                <a:latin typeface="Verdana" pitchFamily="34" charset="0"/>
                <a:ea typeface="Times New Roman" pitchFamily="18" charset="0"/>
                <a:cs typeface="Times New Roman" pitchFamily="18" charset="0"/>
              </a:rPr>
              <a:t>«Сухой бассейн»</a:t>
            </a:r>
          </a:p>
          <a:p>
            <a:pPr algn="ctr">
              <a:buNone/>
            </a:pPr>
            <a:endParaRPr lang="ru-RU" sz="2400" dirty="0">
              <a:solidFill>
                <a:srgbClr val="FFFF99"/>
              </a:solidFill>
              <a:latin typeface="Verdana" pitchFamily="34" charset="0"/>
            </a:endParaRPr>
          </a:p>
        </p:txBody>
      </p:sp>
      <p:sp>
        <p:nvSpPr>
          <p:cNvPr id="5" name="Содержимое 4"/>
          <p:cNvSpPr>
            <a:spLocks noGrp="1"/>
          </p:cNvSpPr>
          <p:nvPr>
            <p:ph sz="half" idx="2"/>
          </p:nvPr>
        </p:nvSpPr>
        <p:spPr>
          <a:xfrm>
            <a:off x="4748242" y="1700808"/>
            <a:ext cx="4038600" cy="4525963"/>
          </a:xfrm>
        </p:spPr>
        <p:txBody>
          <a:bodyPr/>
          <a:lstStyle/>
          <a:p>
            <a:pPr lvl="0" algn="ctr">
              <a:buNone/>
            </a:pPr>
            <a:r>
              <a:rPr lang="ru-RU" sz="2400" b="1" dirty="0" smtClean="0">
                <a:latin typeface="Verdana" pitchFamily="34" charset="0"/>
                <a:ea typeface="Times New Roman" pitchFamily="18" charset="0"/>
                <a:cs typeface="Times New Roman" pitchFamily="18" charset="0"/>
              </a:rPr>
              <a:t>Игра: «Наполни банку крупой»</a:t>
            </a:r>
          </a:p>
          <a:p>
            <a:pPr lvl="0" algn="ctr">
              <a:buNone/>
            </a:pPr>
            <a:endParaRPr lang="ru-RU" sz="2400" dirty="0" smtClean="0">
              <a:solidFill>
                <a:srgbClr val="FFFF99"/>
              </a:solidFill>
              <a:latin typeface="Verdana" pitchFamily="34" charset="0"/>
              <a:ea typeface="Times New Roman" pitchFamily="18" charset="0"/>
              <a:cs typeface="Times New Roman" pitchFamily="18" charset="0"/>
            </a:endParaRPr>
          </a:p>
          <a:p>
            <a:pPr>
              <a:buNone/>
            </a:pPr>
            <a:endParaRPr lang="ru-RU" dirty="0"/>
          </a:p>
        </p:txBody>
      </p:sp>
      <p:pic>
        <p:nvPicPr>
          <p:cNvPr id="7" name="Рисунок 6" descr="Изображение 021.jpg"/>
          <p:cNvPicPr>
            <a:picLocks noChangeAspect="1"/>
          </p:cNvPicPr>
          <p:nvPr/>
        </p:nvPicPr>
        <p:blipFill>
          <a:blip r:embed="rId3" cstate="print"/>
          <a:stretch>
            <a:fillRect/>
          </a:stretch>
        </p:blipFill>
        <p:spPr>
          <a:xfrm>
            <a:off x="4929190" y="2857496"/>
            <a:ext cx="3857652" cy="2893239"/>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2761061"/>
            <a:ext cx="4196433" cy="27976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иренев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Сиреневый</Template>
  <TotalTime>587</TotalTime>
  <Words>2144</Words>
  <Application>Microsoft Office PowerPoint</Application>
  <PresentationFormat>Экран (4:3)</PresentationFormat>
  <Paragraphs>155</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Сиреневый</vt:lpstr>
      <vt:lpstr>Муниципальное автономное дошкольное образовательное учреждение города Новосибирска «Детский сад № 439 комбинированного вида «Рябинка»  Использование нетрадиционного оборудования  в коррекционной работе с детьми ОВЗ</vt:lpstr>
      <vt:lpstr>    «Нет такой стороны воспитания, на которую обстановка не оказывала бы влияние, нет способности, которая находилась бы в прямой зависимости от непосредственно окружающего ребёнка конкретного мира. Тот, кому удастся создать такую обстановку, облегчит свой труд в высшей степени. Среди неё ребёнок будет жить – развиваться собственно самодовлеющей жизнью, его духовный рост будет совершенствоваться из самого себя, от природы…»                      Е.И. Тихеева  </vt:lpstr>
      <vt:lpstr>Цель создания РППС ДОО:  </vt:lpstr>
      <vt:lpstr>III. Требования к условиям реализации основной образовательной программы дошкольного образования</vt:lpstr>
      <vt:lpstr>Презентация PowerPoint</vt:lpstr>
      <vt:lpstr>Направления коррекции речевого нарушения</vt:lpstr>
      <vt:lpstr>Нетрадиционное оборудование в детском саду – это плод усиленных трудов педагогов детского сада, их фантазии и взаимодействия с родителями.</vt:lpstr>
      <vt:lpstr>Презентация PowerPoint</vt:lpstr>
      <vt:lpstr>Развитие мелкой моторики</vt:lpstr>
      <vt:lpstr>Презентация PowerPoint</vt:lpstr>
      <vt:lpstr>Презентация PowerPoint</vt:lpstr>
      <vt:lpstr>Презентация PowerPoint</vt:lpstr>
      <vt:lpstr>Презентация PowerPoint</vt:lpstr>
      <vt:lpstr>Рисование и письмо по манной крупе</vt:lpstr>
      <vt:lpstr>Артикуляционная гимнастика</vt:lpstr>
      <vt:lpstr>Развитие речевого дыхания</vt:lpstr>
      <vt:lpstr>Презентация PowerPoint</vt:lpstr>
      <vt:lpstr>«Покатай карандаш»</vt:lpstr>
      <vt:lpstr>Автоматизация звуков</vt:lpstr>
      <vt:lpstr>Подготовка  к обучению грамоте</vt:lpstr>
      <vt:lpstr>    Искренне надеюсь, что опыт работы и предложенный материал помогут коллегам в трудной, но увлекательной работе по коррекции речевых нарушений у дошкольников.      Спасибо за внимание!</vt:lpstr>
    </vt:vector>
  </TitlesOfParts>
  <Company>Microsoft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дошкольное образовательное учреждение города Новосибирска «Детский сад № 373 комбинированного вида «Скворушка»  Использование нетрадиционного оборудования на логопедических занятиях в соответствии с ФГОС ДО</dc:title>
  <dc:creator>ADMIN</dc:creator>
  <cp:lastModifiedBy>User</cp:lastModifiedBy>
  <cp:revision>62</cp:revision>
  <dcterms:created xsi:type="dcterms:W3CDTF">2015-04-12T08:29:32Z</dcterms:created>
  <dcterms:modified xsi:type="dcterms:W3CDTF">2018-05-11T07:55:38Z</dcterms:modified>
</cp:coreProperties>
</file>